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69" r:id="rId2"/>
    <p:sldId id="270" r:id="rId3"/>
    <p:sldId id="258" r:id="rId4"/>
    <p:sldId id="260" r:id="rId5"/>
    <p:sldId id="265" r:id="rId6"/>
    <p:sldId id="266" r:id="rId7"/>
    <p:sldId id="264" r:id="rId8"/>
    <p:sldId id="261" r:id="rId9"/>
    <p:sldId id="267" r:id="rId10"/>
    <p:sldId id="256" r:id="rId11"/>
    <p:sldId id="257" r:id="rId12"/>
    <p:sldId id="274" r:id="rId13"/>
    <p:sldId id="259" r:id="rId14"/>
    <p:sldId id="275" r:id="rId15"/>
    <p:sldId id="276" r:id="rId16"/>
    <p:sldId id="262" r:id="rId17"/>
    <p:sldId id="263" r:id="rId18"/>
    <p:sldId id="278" r:id="rId19"/>
    <p:sldId id="279" r:id="rId20"/>
    <p:sldId id="280" r:id="rId21"/>
    <p:sldId id="281" r:id="rId22"/>
    <p:sldId id="282" r:id="rId23"/>
    <p:sldId id="283" r:id="rId24"/>
    <p:sldId id="284" r:id="rId25"/>
    <p:sldId id="285" r:id="rId26"/>
    <p:sldId id="272" r:id="rId27"/>
    <p:sldId id="286" r:id="rId28"/>
    <p:sldId id="277" r:id="rId29"/>
    <p:sldId id="268" r:id="rId30"/>
    <p:sldId id="27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556F5-4B86-4489-B900-494AE4452BF7}" type="doc">
      <dgm:prSet loTypeId="urn:microsoft.com/office/officeart/2016/7/layout/BasicLinearProcessNumbered" loCatId="process" qsTypeId="urn:microsoft.com/office/officeart/2005/8/quickstyle/simple2" qsCatId="simple" csTypeId="urn:microsoft.com/office/officeart/2005/8/colors/colorful2" csCatId="colorful"/>
      <dgm:spPr/>
      <dgm:t>
        <a:bodyPr/>
        <a:lstStyle/>
        <a:p>
          <a:endParaRPr lang="en-US"/>
        </a:p>
      </dgm:t>
    </dgm:pt>
    <dgm:pt modelId="{C2B4804D-575E-464B-A51B-3085B429FD59}">
      <dgm:prSet/>
      <dgm:spPr/>
      <dgm:t>
        <a:bodyPr/>
        <a:lstStyle/>
        <a:p>
          <a:r>
            <a:rPr lang="lv-LV"/>
            <a:t>Register as business for Google - to find the business physical location</a:t>
          </a:r>
          <a:endParaRPr lang="en-US"/>
        </a:p>
      </dgm:t>
    </dgm:pt>
    <dgm:pt modelId="{EBBC6B62-0D55-46CC-B1D9-F922723A7DFD}" type="parTrans" cxnId="{1C1E2C9B-F23D-4737-8874-EAF91ECFBD29}">
      <dgm:prSet/>
      <dgm:spPr/>
      <dgm:t>
        <a:bodyPr/>
        <a:lstStyle/>
        <a:p>
          <a:endParaRPr lang="en-US"/>
        </a:p>
      </dgm:t>
    </dgm:pt>
    <dgm:pt modelId="{56B9093A-ABB8-4CD3-A89E-A99B93B74C0D}" type="sibTrans" cxnId="{1C1E2C9B-F23D-4737-8874-EAF91ECFBD29}">
      <dgm:prSet phldrT="1" phldr="0"/>
      <dgm:spPr/>
      <dgm:t>
        <a:bodyPr/>
        <a:lstStyle/>
        <a:p>
          <a:r>
            <a:rPr lang="en-US"/>
            <a:t>1</a:t>
          </a:r>
        </a:p>
      </dgm:t>
    </dgm:pt>
    <dgm:pt modelId="{6FDC093F-DB29-4FE1-9708-9D817D04AE28}">
      <dgm:prSet/>
      <dgm:spPr/>
      <dgm:t>
        <a:bodyPr/>
        <a:lstStyle/>
        <a:p>
          <a:r>
            <a:rPr lang="lv-LV"/>
            <a:t>Register site for Google Search Console</a:t>
          </a:r>
          <a:endParaRPr lang="en-US"/>
        </a:p>
      </dgm:t>
    </dgm:pt>
    <dgm:pt modelId="{8FE5DD5E-8631-46C2-9D4B-201CA841342C}" type="parTrans" cxnId="{E0F9D79E-E7CA-4850-856F-37E58011207F}">
      <dgm:prSet/>
      <dgm:spPr/>
      <dgm:t>
        <a:bodyPr/>
        <a:lstStyle/>
        <a:p>
          <a:endParaRPr lang="en-US"/>
        </a:p>
      </dgm:t>
    </dgm:pt>
    <dgm:pt modelId="{497529E8-C19A-48BB-B2AD-688B353B34C5}" type="sibTrans" cxnId="{E0F9D79E-E7CA-4850-856F-37E58011207F}">
      <dgm:prSet phldrT="2" phldr="0"/>
      <dgm:spPr/>
      <dgm:t>
        <a:bodyPr/>
        <a:lstStyle/>
        <a:p>
          <a:r>
            <a:rPr lang="en-US"/>
            <a:t>2</a:t>
          </a:r>
        </a:p>
      </dgm:t>
    </dgm:pt>
    <dgm:pt modelId="{F7E52210-7235-410A-A36D-401A32610D7B}">
      <dgm:prSet/>
      <dgm:spPr/>
      <dgm:t>
        <a:bodyPr/>
        <a:lstStyle/>
        <a:p>
          <a:r>
            <a:rPr lang="lv-LV" dirty="0"/>
            <a:t>Register/ verify for Google analytics and Ads</a:t>
          </a:r>
          <a:endParaRPr lang="en-US" dirty="0"/>
        </a:p>
      </dgm:t>
    </dgm:pt>
    <dgm:pt modelId="{4F093172-DCFF-45C9-B71B-F8E026036AAD}" type="parTrans" cxnId="{4A47BCFF-29C4-430A-B02E-6262925EC6E3}">
      <dgm:prSet/>
      <dgm:spPr/>
      <dgm:t>
        <a:bodyPr/>
        <a:lstStyle/>
        <a:p>
          <a:endParaRPr lang="en-US"/>
        </a:p>
      </dgm:t>
    </dgm:pt>
    <dgm:pt modelId="{33BA438B-8353-4F0D-AA5E-D260D5D2712C}" type="sibTrans" cxnId="{4A47BCFF-29C4-430A-B02E-6262925EC6E3}">
      <dgm:prSet phldrT="3" phldr="0"/>
      <dgm:spPr/>
      <dgm:t>
        <a:bodyPr/>
        <a:lstStyle/>
        <a:p>
          <a:r>
            <a:rPr lang="en-US"/>
            <a:t>3</a:t>
          </a:r>
        </a:p>
      </dgm:t>
    </dgm:pt>
    <dgm:pt modelId="{36281A98-749C-4B89-A8BE-9E3D6B670B48}">
      <dgm:prSet/>
      <dgm:spPr/>
      <dgm:t>
        <a:bodyPr/>
        <a:lstStyle/>
        <a:p>
          <a:r>
            <a:rPr lang="lv-LV"/>
            <a:t>Add the Google Tags in site to track visitors</a:t>
          </a:r>
          <a:endParaRPr lang="en-US"/>
        </a:p>
      </dgm:t>
    </dgm:pt>
    <dgm:pt modelId="{EA88CB37-2AEA-41B4-B89A-526074924190}" type="parTrans" cxnId="{A9736841-ED19-4DCF-A0A4-AE7682FC82D3}">
      <dgm:prSet/>
      <dgm:spPr/>
      <dgm:t>
        <a:bodyPr/>
        <a:lstStyle/>
        <a:p>
          <a:endParaRPr lang="en-US"/>
        </a:p>
      </dgm:t>
    </dgm:pt>
    <dgm:pt modelId="{A16E6847-A358-4877-959A-8158EB0427A9}" type="sibTrans" cxnId="{A9736841-ED19-4DCF-A0A4-AE7682FC82D3}">
      <dgm:prSet phldrT="4" phldr="0"/>
      <dgm:spPr/>
      <dgm:t>
        <a:bodyPr/>
        <a:lstStyle/>
        <a:p>
          <a:r>
            <a:rPr lang="en-US"/>
            <a:t>4</a:t>
          </a:r>
        </a:p>
      </dgm:t>
    </dgm:pt>
    <dgm:pt modelId="{2B0B1449-39D2-48AF-84C0-E972A93EE974}">
      <dgm:prSet/>
      <dgm:spPr/>
      <dgm:t>
        <a:bodyPr/>
        <a:lstStyle/>
        <a:p>
          <a:r>
            <a:rPr lang="lv-LV"/>
            <a:t>Also check if Facebook/ Meta Pixel also should be added – gives analytics</a:t>
          </a:r>
          <a:endParaRPr lang="en-US"/>
        </a:p>
      </dgm:t>
    </dgm:pt>
    <dgm:pt modelId="{8118CE68-E571-4806-8BBC-AA35E919B653}" type="parTrans" cxnId="{62B6B51B-2A0B-454C-8868-8E593A614C55}">
      <dgm:prSet/>
      <dgm:spPr/>
      <dgm:t>
        <a:bodyPr/>
        <a:lstStyle/>
        <a:p>
          <a:endParaRPr lang="en-US"/>
        </a:p>
      </dgm:t>
    </dgm:pt>
    <dgm:pt modelId="{B75B0A1D-DDA5-4B02-8171-F34C6E9C19EF}" type="sibTrans" cxnId="{62B6B51B-2A0B-454C-8868-8E593A614C55}">
      <dgm:prSet/>
      <dgm:spPr/>
      <dgm:t>
        <a:bodyPr/>
        <a:lstStyle/>
        <a:p>
          <a:endParaRPr lang="en-US"/>
        </a:p>
      </dgm:t>
    </dgm:pt>
    <dgm:pt modelId="{6968C35B-67D4-49D4-95E5-F767FA591FAF}">
      <dgm:prSet/>
      <dgm:spPr/>
      <dgm:t>
        <a:bodyPr/>
        <a:lstStyle/>
        <a:p>
          <a:r>
            <a:rPr lang="en-US"/>
            <a:t>Analytics Integration: Implement Google Analytics to track visitor behavior and site performance</a:t>
          </a:r>
        </a:p>
      </dgm:t>
    </dgm:pt>
    <dgm:pt modelId="{6530DCEE-6517-42CC-8D0E-70BBF011B2D8}" type="parTrans" cxnId="{174FB6A7-ED80-488A-8628-A292F7F2760F}">
      <dgm:prSet/>
      <dgm:spPr/>
      <dgm:t>
        <a:bodyPr/>
        <a:lstStyle/>
        <a:p>
          <a:endParaRPr lang="en-US"/>
        </a:p>
      </dgm:t>
    </dgm:pt>
    <dgm:pt modelId="{D50C4B95-31EA-497F-8F01-3DF8626951BD}" type="sibTrans" cxnId="{174FB6A7-ED80-488A-8628-A292F7F2760F}">
      <dgm:prSet phldrT="5" phldr="0"/>
      <dgm:spPr/>
      <dgm:t>
        <a:bodyPr/>
        <a:lstStyle/>
        <a:p>
          <a:r>
            <a:rPr lang="en-US"/>
            <a:t>5</a:t>
          </a:r>
        </a:p>
      </dgm:t>
    </dgm:pt>
    <dgm:pt modelId="{9E0A4099-DDA4-45DA-A4D3-14913E4F3AEB}">
      <dgm:prSet/>
      <dgm:spPr/>
      <dgm:t>
        <a:bodyPr/>
        <a:lstStyle/>
        <a:p>
          <a:r>
            <a:rPr lang="lv-LV"/>
            <a:t>Collect the booking information for later use</a:t>
          </a:r>
          <a:endParaRPr lang="en-US"/>
        </a:p>
      </dgm:t>
    </dgm:pt>
    <dgm:pt modelId="{6D925A31-7CE8-47F9-9AF9-37130558C4BF}" type="parTrans" cxnId="{686F8B2E-9EE4-4E8C-A5BE-C756A1BE7EF2}">
      <dgm:prSet/>
      <dgm:spPr/>
      <dgm:t>
        <a:bodyPr/>
        <a:lstStyle/>
        <a:p>
          <a:endParaRPr lang="en-US"/>
        </a:p>
      </dgm:t>
    </dgm:pt>
    <dgm:pt modelId="{CCD1CB46-A575-42A1-AEC1-73F8741E8D69}" type="sibTrans" cxnId="{686F8B2E-9EE4-4E8C-A5BE-C756A1BE7EF2}">
      <dgm:prSet phldrT="6" phldr="0"/>
      <dgm:spPr/>
      <dgm:t>
        <a:bodyPr/>
        <a:lstStyle/>
        <a:p>
          <a:r>
            <a:rPr lang="en-US"/>
            <a:t>6</a:t>
          </a:r>
        </a:p>
      </dgm:t>
    </dgm:pt>
    <dgm:pt modelId="{74292D48-B343-4DBA-BDA3-C6F0A02F8870}" type="pres">
      <dgm:prSet presAssocID="{C3C556F5-4B86-4489-B900-494AE4452BF7}" presName="Name0" presStyleCnt="0">
        <dgm:presLayoutVars>
          <dgm:animLvl val="lvl"/>
          <dgm:resizeHandles val="exact"/>
        </dgm:presLayoutVars>
      </dgm:prSet>
      <dgm:spPr/>
    </dgm:pt>
    <dgm:pt modelId="{ACA8D6A8-5581-4439-B67A-21E7543EC812}" type="pres">
      <dgm:prSet presAssocID="{C2B4804D-575E-464B-A51B-3085B429FD59}" presName="compositeNode" presStyleCnt="0">
        <dgm:presLayoutVars>
          <dgm:bulletEnabled val="1"/>
        </dgm:presLayoutVars>
      </dgm:prSet>
      <dgm:spPr/>
    </dgm:pt>
    <dgm:pt modelId="{606DCB80-964B-41C1-A47F-248F28D14165}" type="pres">
      <dgm:prSet presAssocID="{C2B4804D-575E-464B-A51B-3085B429FD59}" presName="bgRect" presStyleLbl="bgAccFollowNode1" presStyleIdx="0" presStyleCnt="6"/>
      <dgm:spPr/>
    </dgm:pt>
    <dgm:pt modelId="{5E8048E2-48B6-439F-A7F1-3A14DCF4EE07}" type="pres">
      <dgm:prSet presAssocID="{56B9093A-ABB8-4CD3-A89E-A99B93B74C0D}" presName="sibTransNodeCircle" presStyleLbl="alignNode1" presStyleIdx="0" presStyleCnt="12">
        <dgm:presLayoutVars>
          <dgm:chMax val="0"/>
          <dgm:bulletEnabled/>
        </dgm:presLayoutVars>
      </dgm:prSet>
      <dgm:spPr/>
    </dgm:pt>
    <dgm:pt modelId="{D1D93BFE-13C5-4BCD-8F20-B28F598FFE5C}" type="pres">
      <dgm:prSet presAssocID="{C2B4804D-575E-464B-A51B-3085B429FD59}" presName="bottomLine" presStyleLbl="alignNode1" presStyleIdx="1" presStyleCnt="12">
        <dgm:presLayoutVars/>
      </dgm:prSet>
      <dgm:spPr/>
    </dgm:pt>
    <dgm:pt modelId="{69BE90E1-ADE2-4098-B499-3A0E4A3D71F1}" type="pres">
      <dgm:prSet presAssocID="{C2B4804D-575E-464B-A51B-3085B429FD59}" presName="nodeText" presStyleLbl="bgAccFollowNode1" presStyleIdx="0" presStyleCnt="6">
        <dgm:presLayoutVars>
          <dgm:bulletEnabled val="1"/>
        </dgm:presLayoutVars>
      </dgm:prSet>
      <dgm:spPr/>
    </dgm:pt>
    <dgm:pt modelId="{63BA1EA1-960B-4B13-ACF8-498823F5C42F}" type="pres">
      <dgm:prSet presAssocID="{56B9093A-ABB8-4CD3-A89E-A99B93B74C0D}" presName="sibTrans" presStyleCnt="0"/>
      <dgm:spPr/>
    </dgm:pt>
    <dgm:pt modelId="{4E7D77E1-2458-47BB-8B0D-07B7F815A34B}" type="pres">
      <dgm:prSet presAssocID="{6FDC093F-DB29-4FE1-9708-9D817D04AE28}" presName="compositeNode" presStyleCnt="0">
        <dgm:presLayoutVars>
          <dgm:bulletEnabled val="1"/>
        </dgm:presLayoutVars>
      </dgm:prSet>
      <dgm:spPr/>
    </dgm:pt>
    <dgm:pt modelId="{A36269D2-B4FF-49CD-94D3-753596621B8E}" type="pres">
      <dgm:prSet presAssocID="{6FDC093F-DB29-4FE1-9708-9D817D04AE28}" presName="bgRect" presStyleLbl="bgAccFollowNode1" presStyleIdx="1" presStyleCnt="6"/>
      <dgm:spPr/>
    </dgm:pt>
    <dgm:pt modelId="{832A5962-DE05-4ADA-9D58-D7B3D2B246A7}" type="pres">
      <dgm:prSet presAssocID="{497529E8-C19A-48BB-B2AD-688B353B34C5}" presName="sibTransNodeCircle" presStyleLbl="alignNode1" presStyleIdx="2" presStyleCnt="12">
        <dgm:presLayoutVars>
          <dgm:chMax val="0"/>
          <dgm:bulletEnabled/>
        </dgm:presLayoutVars>
      </dgm:prSet>
      <dgm:spPr/>
    </dgm:pt>
    <dgm:pt modelId="{EF178744-731E-41FD-872A-F1BE1C24BFC2}" type="pres">
      <dgm:prSet presAssocID="{6FDC093F-DB29-4FE1-9708-9D817D04AE28}" presName="bottomLine" presStyleLbl="alignNode1" presStyleIdx="3" presStyleCnt="12">
        <dgm:presLayoutVars/>
      </dgm:prSet>
      <dgm:spPr/>
    </dgm:pt>
    <dgm:pt modelId="{50DAC2A3-F917-45D4-8598-86D3D7FF8B52}" type="pres">
      <dgm:prSet presAssocID="{6FDC093F-DB29-4FE1-9708-9D817D04AE28}" presName="nodeText" presStyleLbl="bgAccFollowNode1" presStyleIdx="1" presStyleCnt="6">
        <dgm:presLayoutVars>
          <dgm:bulletEnabled val="1"/>
        </dgm:presLayoutVars>
      </dgm:prSet>
      <dgm:spPr/>
    </dgm:pt>
    <dgm:pt modelId="{5BAC4D87-1DBD-4CF6-9561-101C099E20D9}" type="pres">
      <dgm:prSet presAssocID="{497529E8-C19A-48BB-B2AD-688B353B34C5}" presName="sibTrans" presStyleCnt="0"/>
      <dgm:spPr/>
    </dgm:pt>
    <dgm:pt modelId="{553BA3B9-AC02-4DF9-B6EC-493D7CFC9E9C}" type="pres">
      <dgm:prSet presAssocID="{F7E52210-7235-410A-A36D-401A32610D7B}" presName="compositeNode" presStyleCnt="0">
        <dgm:presLayoutVars>
          <dgm:bulletEnabled val="1"/>
        </dgm:presLayoutVars>
      </dgm:prSet>
      <dgm:spPr/>
    </dgm:pt>
    <dgm:pt modelId="{FEF298C9-40A3-4FAF-8D80-E0ED03CD7C5A}" type="pres">
      <dgm:prSet presAssocID="{F7E52210-7235-410A-A36D-401A32610D7B}" presName="bgRect" presStyleLbl="bgAccFollowNode1" presStyleIdx="2" presStyleCnt="6"/>
      <dgm:spPr/>
    </dgm:pt>
    <dgm:pt modelId="{3C904390-E290-43DC-847A-ECDC873592A7}" type="pres">
      <dgm:prSet presAssocID="{33BA438B-8353-4F0D-AA5E-D260D5D2712C}" presName="sibTransNodeCircle" presStyleLbl="alignNode1" presStyleIdx="4" presStyleCnt="12">
        <dgm:presLayoutVars>
          <dgm:chMax val="0"/>
          <dgm:bulletEnabled/>
        </dgm:presLayoutVars>
      </dgm:prSet>
      <dgm:spPr/>
    </dgm:pt>
    <dgm:pt modelId="{D50A7BEF-D7B8-4A58-B189-C1874D4AF1E1}" type="pres">
      <dgm:prSet presAssocID="{F7E52210-7235-410A-A36D-401A32610D7B}" presName="bottomLine" presStyleLbl="alignNode1" presStyleIdx="5" presStyleCnt="12">
        <dgm:presLayoutVars/>
      </dgm:prSet>
      <dgm:spPr/>
    </dgm:pt>
    <dgm:pt modelId="{7E5D8D6B-F683-477E-A6AA-98516CDDB05D}" type="pres">
      <dgm:prSet presAssocID="{F7E52210-7235-410A-A36D-401A32610D7B}" presName="nodeText" presStyleLbl="bgAccFollowNode1" presStyleIdx="2" presStyleCnt="6">
        <dgm:presLayoutVars>
          <dgm:bulletEnabled val="1"/>
        </dgm:presLayoutVars>
      </dgm:prSet>
      <dgm:spPr/>
    </dgm:pt>
    <dgm:pt modelId="{09725611-5442-41ED-8037-7BCC7E2625D4}" type="pres">
      <dgm:prSet presAssocID="{33BA438B-8353-4F0D-AA5E-D260D5D2712C}" presName="sibTrans" presStyleCnt="0"/>
      <dgm:spPr/>
    </dgm:pt>
    <dgm:pt modelId="{0A45C956-CC9E-4E21-934A-94E8CD4B994C}" type="pres">
      <dgm:prSet presAssocID="{36281A98-749C-4B89-A8BE-9E3D6B670B48}" presName="compositeNode" presStyleCnt="0">
        <dgm:presLayoutVars>
          <dgm:bulletEnabled val="1"/>
        </dgm:presLayoutVars>
      </dgm:prSet>
      <dgm:spPr/>
    </dgm:pt>
    <dgm:pt modelId="{0326125D-3C80-45FE-8207-0CC10DBB73E4}" type="pres">
      <dgm:prSet presAssocID="{36281A98-749C-4B89-A8BE-9E3D6B670B48}" presName="bgRect" presStyleLbl="bgAccFollowNode1" presStyleIdx="3" presStyleCnt="6"/>
      <dgm:spPr/>
    </dgm:pt>
    <dgm:pt modelId="{271B45C7-E2BC-4C10-A3FE-267BCA9B5228}" type="pres">
      <dgm:prSet presAssocID="{A16E6847-A358-4877-959A-8158EB0427A9}" presName="sibTransNodeCircle" presStyleLbl="alignNode1" presStyleIdx="6" presStyleCnt="12">
        <dgm:presLayoutVars>
          <dgm:chMax val="0"/>
          <dgm:bulletEnabled/>
        </dgm:presLayoutVars>
      </dgm:prSet>
      <dgm:spPr/>
    </dgm:pt>
    <dgm:pt modelId="{9B151416-A06E-474F-980C-76CE65E83C06}" type="pres">
      <dgm:prSet presAssocID="{36281A98-749C-4B89-A8BE-9E3D6B670B48}" presName="bottomLine" presStyleLbl="alignNode1" presStyleIdx="7" presStyleCnt="12">
        <dgm:presLayoutVars/>
      </dgm:prSet>
      <dgm:spPr/>
    </dgm:pt>
    <dgm:pt modelId="{24C32283-0CC2-4B81-BFB1-3A99AA3093C9}" type="pres">
      <dgm:prSet presAssocID="{36281A98-749C-4B89-A8BE-9E3D6B670B48}" presName="nodeText" presStyleLbl="bgAccFollowNode1" presStyleIdx="3" presStyleCnt="6">
        <dgm:presLayoutVars>
          <dgm:bulletEnabled val="1"/>
        </dgm:presLayoutVars>
      </dgm:prSet>
      <dgm:spPr/>
    </dgm:pt>
    <dgm:pt modelId="{A3DC97A6-10C9-45B4-A1A4-76E3F7094252}" type="pres">
      <dgm:prSet presAssocID="{A16E6847-A358-4877-959A-8158EB0427A9}" presName="sibTrans" presStyleCnt="0"/>
      <dgm:spPr/>
    </dgm:pt>
    <dgm:pt modelId="{7161D33A-4832-4F45-8351-7704B59ADF48}" type="pres">
      <dgm:prSet presAssocID="{6968C35B-67D4-49D4-95E5-F767FA591FAF}" presName="compositeNode" presStyleCnt="0">
        <dgm:presLayoutVars>
          <dgm:bulletEnabled val="1"/>
        </dgm:presLayoutVars>
      </dgm:prSet>
      <dgm:spPr/>
    </dgm:pt>
    <dgm:pt modelId="{2577F836-DAA4-47A4-919C-EEFB3242F7DD}" type="pres">
      <dgm:prSet presAssocID="{6968C35B-67D4-49D4-95E5-F767FA591FAF}" presName="bgRect" presStyleLbl="bgAccFollowNode1" presStyleIdx="4" presStyleCnt="6"/>
      <dgm:spPr/>
    </dgm:pt>
    <dgm:pt modelId="{4DE6D6F1-CA14-4CA9-8A37-0DD3C1DCEE7F}" type="pres">
      <dgm:prSet presAssocID="{D50C4B95-31EA-497F-8F01-3DF8626951BD}" presName="sibTransNodeCircle" presStyleLbl="alignNode1" presStyleIdx="8" presStyleCnt="12">
        <dgm:presLayoutVars>
          <dgm:chMax val="0"/>
          <dgm:bulletEnabled/>
        </dgm:presLayoutVars>
      </dgm:prSet>
      <dgm:spPr/>
    </dgm:pt>
    <dgm:pt modelId="{2ACE4B38-2581-42E9-ACF2-EF7B2DBAACE9}" type="pres">
      <dgm:prSet presAssocID="{6968C35B-67D4-49D4-95E5-F767FA591FAF}" presName="bottomLine" presStyleLbl="alignNode1" presStyleIdx="9" presStyleCnt="12">
        <dgm:presLayoutVars/>
      </dgm:prSet>
      <dgm:spPr/>
    </dgm:pt>
    <dgm:pt modelId="{DE82C192-AB16-4F62-A6C9-A08FB89DA393}" type="pres">
      <dgm:prSet presAssocID="{6968C35B-67D4-49D4-95E5-F767FA591FAF}" presName="nodeText" presStyleLbl="bgAccFollowNode1" presStyleIdx="4" presStyleCnt="6">
        <dgm:presLayoutVars>
          <dgm:bulletEnabled val="1"/>
        </dgm:presLayoutVars>
      </dgm:prSet>
      <dgm:spPr/>
    </dgm:pt>
    <dgm:pt modelId="{8442F1E8-C1C0-4757-BE20-D4B386FA962D}" type="pres">
      <dgm:prSet presAssocID="{D50C4B95-31EA-497F-8F01-3DF8626951BD}" presName="sibTrans" presStyleCnt="0"/>
      <dgm:spPr/>
    </dgm:pt>
    <dgm:pt modelId="{B3B6A307-40BC-4CD5-ADD2-E5C7E9BAF46C}" type="pres">
      <dgm:prSet presAssocID="{9E0A4099-DDA4-45DA-A4D3-14913E4F3AEB}" presName="compositeNode" presStyleCnt="0">
        <dgm:presLayoutVars>
          <dgm:bulletEnabled val="1"/>
        </dgm:presLayoutVars>
      </dgm:prSet>
      <dgm:spPr/>
    </dgm:pt>
    <dgm:pt modelId="{2B677CDE-25EC-42BE-ADAD-118E2472E33D}" type="pres">
      <dgm:prSet presAssocID="{9E0A4099-DDA4-45DA-A4D3-14913E4F3AEB}" presName="bgRect" presStyleLbl="bgAccFollowNode1" presStyleIdx="5" presStyleCnt="6"/>
      <dgm:spPr/>
    </dgm:pt>
    <dgm:pt modelId="{DCDBBB8A-2272-4733-89B1-A8274EA5FC22}" type="pres">
      <dgm:prSet presAssocID="{CCD1CB46-A575-42A1-AEC1-73F8741E8D69}" presName="sibTransNodeCircle" presStyleLbl="alignNode1" presStyleIdx="10" presStyleCnt="12">
        <dgm:presLayoutVars>
          <dgm:chMax val="0"/>
          <dgm:bulletEnabled/>
        </dgm:presLayoutVars>
      </dgm:prSet>
      <dgm:spPr/>
    </dgm:pt>
    <dgm:pt modelId="{CA2FF6C9-5EE0-4FBE-88AE-6487CE96CC7D}" type="pres">
      <dgm:prSet presAssocID="{9E0A4099-DDA4-45DA-A4D3-14913E4F3AEB}" presName="bottomLine" presStyleLbl="alignNode1" presStyleIdx="11" presStyleCnt="12">
        <dgm:presLayoutVars/>
      </dgm:prSet>
      <dgm:spPr/>
    </dgm:pt>
    <dgm:pt modelId="{01EB48B7-42F4-4A73-954A-B787913B8F8C}" type="pres">
      <dgm:prSet presAssocID="{9E0A4099-DDA4-45DA-A4D3-14913E4F3AEB}" presName="nodeText" presStyleLbl="bgAccFollowNode1" presStyleIdx="5" presStyleCnt="6">
        <dgm:presLayoutVars>
          <dgm:bulletEnabled val="1"/>
        </dgm:presLayoutVars>
      </dgm:prSet>
      <dgm:spPr/>
    </dgm:pt>
  </dgm:ptLst>
  <dgm:cxnLst>
    <dgm:cxn modelId="{72114402-AE5B-4BA0-A33E-EF7AF7E97667}" type="presOf" srcId="{6FDC093F-DB29-4FE1-9708-9D817D04AE28}" destId="{A36269D2-B4FF-49CD-94D3-753596621B8E}" srcOrd="0" destOrd="0" presId="urn:microsoft.com/office/officeart/2016/7/layout/BasicLinearProcessNumbered"/>
    <dgm:cxn modelId="{62B6B51B-2A0B-454C-8868-8E593A614C55}" srcId="{36281A98-749C-4B89-A8BE-9E3D6B670B48}" destId="{2B0B1449-39D2-48AF-84C0-E972A93EE974}" srcOrd="0" destOrd="0" parTransId="{8118CE68-E571-4806-8BBC-AA35E919B653}" sibTransId="{B75B0A1D-DDA5-4B02-8171-F34C6E9C19EF}"/>
    <dgm:cxn modelId="{686F8B2E-9EE4-4E8C-A5BE-C756A1BE7EF2}" srcId="{C3C556F5-4B86-4489-B900-494AE4452BF7}" destId="{9E0A4099-DDA4-45DA-A4D3-14913E4F3AEB}" srcOrd="5" destOrd="0" parTransId="{6D925A31-7CE8-47F9-9AF9-37130558C4BF}" sibTransId="{CCD1CB46-A575-42A1-AEC1-73F8741E8D69}"/>
    <dgm:cxn modelId="{3DEA6C2F-763B-4AF7-98C5-84911D82C7AA}" type="presOf" srcId="{56B9093A-ABB8-4CD3-A89E-A99B93B74C0D}" destId="{5E8048E2-48B6-439F-A7F1-3A14DCF4EE07}" srcOrd="0" destOrd="0" presId="urn:microsoft.com/office/officeart/2016/7/layout/BasicLinearProcessNumbered"/>
    <dgm:cxn modelId="{ECA66D60-10EF-4380-ABCE-C2C41EB5730B}" type="presOf" srcId="{C3C556F5-4B86-4489-B900-494AE4452BF7}" destId="{74292D48-B343-4DBA-BDA3-C6F0A02F8870}" srcOrd="0" destOrd="0" presId="urn:microsoft.com/office/officeart/2016/7/layout/BasicLinearProcessNumbered"/>
    <dgm:cxn modelId="{A9736841-ED19-4DCF-A0A4-AE7682FC82D3}" srcId="{C3C556F5-4B86-4489-B900-494AE4452BF7}" destId="{36281A98-749C-4B89-A8BE-9E3D6B670B48}" srcOrd="3" destOrd="0" parTransId="{EA88CB37-2AEA-41B4-B89A-526074924190}" sibTransId="{A16E6847-A358-4877-959A-8158EB0427A9}"/>
    <dgm:cxn modelId="{D6DEEB42-5255-4515-857B-74A5AD3E62E5}" type="presOf" srcId="{9E0A4099-DDA4-45DA-A4D3-14913E4F3AEB}" destId="{2B677CDE-25EC-42BE-ADAD-118E2472E33D}" srcOrd="0" destOrd="0" presId="urn:microsoft.com/office/officeart/2016/7/layout/BasicLinearProcessNumbered"/>
    <dgm:cxn modelId="{35CFEF49-BD4E-47E2-825D-DC44BEF4EC04}" type="presOf" srcId="{D50C4B95-31EA-497F-8F01-3DF8626951BD}" destId="{4DE6D6F1-CA14-4CA9-8A37-0DD3C1DCEE7F}" srcOrd="0" destOrd="0" presId="urn:microsoft.com/office/officeart/2016/7/layout/BasicLinearProcessNumbered"/>
    <dgm:cxn modelId="{9B55B64A-2866-400C-8406-F31427ABE532}" type="presOf" srcId="{CCD1CB46-A575-42A1-AEC1-73F8741E8D69}" destId="{DCDBBB8A-2272-4733-89B1-A8274EA5FC22}" srcOrd="0" destOrd="0" presId="urn:microsoft.com/office/officeart/2016/7/layout/BasicLinearProcessNumbered"/>
    <dgm:cxn modelId="{61597457-16DB-45C2-9EA3-57236D5EE2D6}" type="presOf" srcId="{6FDC093F-DB29-4FE1-9708-9D817D04AE28}" destId="{50DAC2A3-F917-45D4-8598-86D3D7FF8B52}" srcOrd="1" destOrd="0" presId="urn:microsoft.com/office/officeart/2016/7/layout/BasicLinearProcessNumbered"/>
    <dgm:cxn modelId="{DBA52880-B7E0-4CB6-BF47-330106D26104}" type="presOf" srcId="{9E0A4099-DDA4-45DA-A4D3-14913E4F3AEB}" destId="{01EB48B7-42F4-4A73-954A-B787913B8F8C}" srcOrd="1" destOrd="0" presId="urn:microsoft.com/office/officeart/2016/7/layout/BasicLinearProcessNumbered"/>
    <dgm:cxn modelId="{78E42089-7581-4F36-A931-3FE567FB6058}" type="presOf" srcId="{36281A98-749C-4B89-A8BE-9E3D6B670B48}" destId="{0326125D-3C80-45FE-8207-0CC10DBB73E4}" srcOrd="0" destOrd="0" presId="urn:microsoft.com/office/officeart/2016/7/layout/BasicLinearProcessNumbered"/>
    <dgm:cxn modelId="{DD8FC894-8389-42A4-A051-27B74FB1C16F}" type="presOf" srcId="{A16E6847-A358-4877-959A-8158EB0427A9}" destId="{271B45C7-E2BC-4C10-A3FE-267BCA9B5228}" srcOrd="0" destOrd="0" presId="urn:microsoft.com/office/officeart/2016/7/layout/BasicLinearProcessNumbered"/>
    <dgm:cxn modelId="{1C1E2C9B-F23D-4737-8874-EAF91ECFBD29}" srcId="{C3C556F5-4B86-4489-B900-494AE4452BF7}" destId="{C2B4804D-575E-464B-A51B-3085B429FD59}" srcOrd="0" destOrd="0" parTransId="{EBBC6B62-0D55-46CC-B1D9-F922723A7DFD}" sibTransId="{56B9093A-ABB8-4CD3-A89E-A99B93B74C0D}"/>
    <dgm:cxn modelId="{E0F9D79E-E7CA-4850-856F-37E58011207F}" srcId="{C3C556F5-4B86-4489-B900-494AE4452BF7}" destId="{6FDC093F-DB29-4FE1-9708-9D817D04AE28}" srcOrd="1" destOrd="0" parTransId="{8FE5DD5E-8631-46C2-9D4B-201CA841342C}" sibTransId="{497529E8-C19A-48BB-B2AD-688B353B34C5}"/>
    <dgm:cxn modelId="{174FB6A7-ED80-488A-8628-A292F7F2760F}" srcId="{C3C556F5-4B86-4489-B900-494AE4452BF7}" destId="{6968C35B-67D4-49D4-95E5-F767FA591FAF}" srcOrd="4" destOrd="0" parTransId="{6530DCEE-6517-42CC-8D0E-70BBF011B2D8}" sibTransId="{D50C4B95-31EA-497F-8F01-3DF8626951BD}"/>
    <dgm:cxn modelId="{B2EB96A8-6D80-4DCC-B7AD-5088F29E03D1}" type="presOf" srcId="{6968C35B-67D4-49D4-95E5-F767FA591FAF}" destId="{2577F836-DAA4-47A4-919C-EEFB3242F7DD}" srcOrd="0" destOrd="0" presId="urn:microsoft.com/office/officeart/2016/7/layout/BasicLinearProcessNumbered"/>
    <dgm:cxn modelId="{BC2E67B3-805A-4281-9176-A3765068FEA6}" type="presOf" srcId="{36281A98-749C-4B89-A8BE-9E3D6B670B48}" destId="{24C32283-0CC2-4B81-BFB1-3A99AA3093C9}" srcOrd="1" destOrd="0" presId="urn:microsoft.com/office/officeart/2016/7/layout/BasicLinearProcessNumbered"/>
    <dgm:cxn modelId="{DE86FAB7-173E-43E0-9A7C-EF5BD91DFCE3}" type="presOf" srcId="{C2B4804D-575E-464B-A51B-3085B429FD59}" destId="{606DCB80-964B-41C1-A47F-248F28D14165}" srcOrd="0" destOrd="0" presId="urn:microsoft.com/office/officeart/2016/7/layout/BasicLinearProcessNumbered"/>
    <dgm:cxn modelId="{464E55C8-CC61-4124-9170-BD0461BC55D7}" type="presOf" srcId="{F7E52210-7235-410A-A36D-401A32610D7B}" destId="{FEF298C9-40A3-4FAF-8D80-E0ED03CD7C5A}" srcOrd="0" destOrd="0" presId="urn:microsoft.com/office/officeart/2016/7/layout/BasicLinearProcessNumbered"/>
    <dgm:cxn modelId="{BB4AA0D6-8020-4E40-96A5-2FDBC821D8AE}" type="presOf" srcId="{F7E52210-7235-410A-A36D-401A32610D7B}" destId="{7E5D8D6B-F683-477E-A6AA-98516CDDB05D}" srcOrd="1" destOrd="0" presId="urn:microsoft.com/office/officeart/2016/7/layout/BasicLinearProcessNumbered"/>
    <dgm:cxn modelId="{BC7E8CD8-360B-4D06-BA63-02878B04954A}" type="presOf" srcId="{C2B4804D-575E-464B-A51B-3085B429FD59}" destId="{69BE90E1-ADE2-4098-B499-3A0E4A3D71F1}" srcOrd="1" destOrd="0" presId="urn:microsoft.com/office/officeart/2016/7/layout/BasicLinearProcessNumbered"/>
    <dgm:cxn modelId="{202A81DF-8270-4A33-B3FF-171242D3D3BA}" type="presOf" srcId="{2B0B1449-39D2-48AF-84C0-E972A93EE974}" destId="{24C32283-0CC2-4B81-BFB1-3A99AA3093C9}" srcOrd="0" destOrd="1" presId="urn:microsoft.com/office/officeart/2016/7/layout/BasicLinearProcessNumbered"/>
    <dgm:cxn modelId="{FEAF16E3-14A6-4044-BC6F-88539711A9C6}" type="presOf" srcId="{497529E8-C19A-48BB-B2AD-688B353B34C5}" destId="{832A5962-DE05-4ADA-9D58-D7B3D2B246A7}" srcOrd="0" destOrd="0" presId="urn:microsoft.com/office/officeart/2016/7/layout/BasicLinearProcessNumbered"/>
    <dgm:cxn modelId="{1B5477EA-6300-44DB-BFFA-D546A4014B91}" type="presOf" srcId="{6968C35B-67D4-49D4-95E5-F767FA591FAF}" destId="{DE82C192-AB16-4F62-A6C9-A08FB89DA393}" srcOrd="1" destOrd="0" presId="urn:microsoft.com/office/officeart/2016/7/layout/BasicLinearProcessNumbered"/>
    <dgm:cxn modelId="{FBFEA3ED-5781-48F0-A08D-52B12E29BB85}" type="presOf" srcId="{33BA438B-8353-4F0D-AA5E-D260D5D2712C}" destId="{3C904390-E290-43DC-847A-ECDC873592A7}" srcOrd="0" destOrd="0" presId="urn:microsoft.com/office/officeart/2016/7/layout/BasicLinearProcessNumbered"/>
    <dgm:cxn modelId="{4A47BCFF-29C4-430A-B02E-6262925EC6E3}" srcId="{C3C556F5-4B86-4489-B900-494AE4452BF7}" destId="{F7E52210-7235-410A-A36D-401A32610D7B}" srcOrd="2" destOrd="0" parTransId="{4F093172-DCFF-45C9-B71B-F8E026036AAD}" sibTransId="{33BA438B-8353-4F0D-AA5E-D260D5D2712C}"/>
    <dgm:cxn modelId="{29361BA0-9264-4A4D-B388-63BE2507BAE7}" type="presParOf" srcId="{74292D48-B343-4DBA-BDA3-C6F0A02F8870}" destId="{ACA8D6A8-5581-4439-B67A-21E7543EC812}" srcOrd="0" destOrd="0" presId="urn:microsoft.com/office/officeart/2016/7/layout/BasicLinearProcessNumbered"/>
    <dgm:cxn modelId="{9D8C4D8A-B3EC-4489-8AA4-3B1B05873590}" type="presParOf" srcId="{ACA8D6A8-5581-4439-B67A-21E7543EC812}" destId="{606DCB80-964B-41C1-A47F-248F28D14165}" srcOrd="0" destOrd="0" presId="urn:microsoft.com/office/officeart/2016/7/layout/BasicLinearProcessNumbered"/>
    <dgm:cxn modelId="{B450D3EF-4F7A-43D4-B1B0-A0C0A9DD971A}" type="presParOf" srcId="{ACA8D6A8-5581-4439-B67A-21E7543EC812}" destId="{5E8048E2-48B6-439F-A7F1-3A14DCF4EE07}" srcOrd="1" destOrd="0" presId="urn:microsoft.com/office/officeart/2016/7/layout/BasicLinearProcessNumbered"/>
    <dgm:cxn modelId="{0E5267EB-C81B-4AC9-ADD1-9C430EC1E033}" type="presParOf" srcId="{ACA8D6A8-5581-4439-B67A-21E7543EC812}" destId="{D1D93BFE-13C5-4BCD-8F20-B28F598FFE5C}" srcOrd="2" destOrd="0" presId="urn:microsoft.com/office/officeart/2016/7/layout/BasicLinearProcessNumbered"/>
    <dgm:cxn modelId="{19CF3C12-3D1B-4122-A015-FE83A5C556EF}" type="presParOf" srcId="{ACA8D6A8-5581-4439-B67A-21E7543EC812}" destId="{69BE90E1-ADE2-4098-B499-3A0E4A3D71F1}" srcOrd="3" destOrd="0" presId="urn:microsoft.com/office/officeart/2016/7/layout/BasicLinearProcessNumbered"/>
    <dgm:cxn modelId="{37FD4B24-D6DB-4F68-A3E5-F5A67B60B8E3}" type="presParOf" srcId="{74292D48-B343-4DBA-BDA3-C6F0A02F8870}" destId="{63BA1EA1-960B-4B13-ACF8-498823F5C42F}" srcOrd="1" destOrd="0" presId="urn:microsoft.com/office/officeart/2016/7/layout/BasicLinearProcessNumbered"/>
    <dgm:cxn modelId="{6807B04C-6CDC-493B-8041-8E5ED665EC3A}" type="presParOf" srcId="{74292D48-B343-4DBA-BDA3-C6F0A02F8870}" destId="{4E7D77E1-2458-47BB-8B0D-07B7F815A34B}" srcOrd="2" destOrd="0" presId="urn:microsoft.com/office/officeart/2016/7/layout/BasicLinearProcessNumbered"/>
    <dgm:cxn modelId="{9B402E71-4CC7-4663-B08E-83CA19234A89}" type="presParOf" srcId="{4E7D77E1-2458-47BB-8B0D-07B7F815A34B}" destId="{A36269D2-B4FF-49CD-94D3-753596621B8E}" srcOrd="0" destOrd="0" presId="urn:microsoft.com/office/officeart/2016/7/layout/BasicLinearProcessNumbered"/>
    <dgm:cxn modelId="{6390097C-B6BA-4D60-BD8C-2B271F13207F}" type="presParOf" srcId="{4E7D77E1-2458-47BB-8B0D-07B7F815A34B}" destId="{832A5962-DE05-4ADA-9D58-D7B3D2B246A7}" srcOrd="1" destOrd="0" presId="urn:microsoft.com/office/officeart/2016/7/layout/BasicLinearProcessNumbered"/>
    <dgm:cxn modelId="{E691ABBF-B51A-44CB-9A00-9EA4A245482A}" type="presParOf" srcId="{4E7D77E1-2458-47BB-8B0D-07B7F815A34B}" destId="{EF178744-731E-41FD-872A-F1BE1C24BFC2}" srcOrd="2" destOrd="0" presId="urn:microsoft.com/office/officeart/2016/7/layout/BasicLinearProcessNumbered"/>
    <dgm:cxn modelId="{8226B34A-7294-4E67-9648-509F7888347E}" type="presParOf" srcId="{4E7D77E1-2458-47BB-8B0D-07B7F815A34B}" destId="{50DAC2A3-F917-45D4-8598-86D3D7FF8B52}" srcOrd="3" destOrd="0" presId="urn:microsoft.com/office/officeart/2016/7/layout/BasicLinearProcessNumbered"/>
    <dgm:cxn modelId="{B33CBC2F-9BA0-43BB-90AD-D997FFADD289}" type="presParOf" srcId="{74292D48-B343-4DBA-BDA3-C6F0A02F8870}" destId="{5BAC4D87-1DBD-4CF6-9561-101C099E20D9}" srcOrd="3" destOrd="0" presId="urn:microsoft.com/office/officeart/2016/7/layout/BasicLinearProcessNumbered"/>
    <dgm:cxn modelId="{4576EBEC-08E5-4962-AF79-B41C546AE17E}" type="presParOf" srcId="{74292D48-B343-4DBA-BDA3-C6F0A02F8870}" destId="{553BA3B9-AC02-4DF9-B6EC-493D7CFC9E9C}" srcOrd="4" destOrd="0" presId="urn:microsoft.com/office/officeart/2016/7/layout/BasicLinearProcessNumbered"/>
    <dgm:cxn modelId="{94E8DE13-81F8-4982-AE80-9CD48732CCE1}" type="presParOf" srcId="{553BA3B9-AC02-4DF9-B6EC-493D7CFC9E9C}" destId="{FEF298C9-40A3-4FAF-8D80-E0ED03CD7C5A}" srcOrd="0" destOrd="0" presId="urn:microsoft.com/office/officeart/2016/7/layout/BasicLinearProcessNumbered"/>
    <dgm:cxn modelId="{E4071087-70EA-4D46-B4F5-20B47B69D6E7}" type="presParOf" srcId="{553BA3B9-AC02-4DF9-B6EC-493D7CFC9E9C}" destId="{3C904390-E290-43DC-847A-ECDC873592A7}" srcOrd="1" destOrd="0" presId="urn:microsoft.com/office/officeart/2016/7/layout/BasicLinearProcessNumbered"/>
    <dgm:cxn modelId="{C907FF4D-6199-4C41-B0CC-A73EBB3AE4BB}" type="presParOf" srcId="{553BA3B9-AC02-4DF9-B6EC-493D7CFC9E9C}" destId="{D50A7BEF-D7B8-4A58-B189-C1874D4AF1E1}" srcOrd="2" destOrd="0" presId="urn:microsoft.com/office/officeart/2016/7/layout/BasicLinearProcessNumbered"/>
    <dgm:cxn modelId="{BFFC1268-94E0-44A5-9A77-92EC377BE283}" type="presParOf" srcId="{553BA3B9-AC02-4DF9-B6EC-493D7CFC9E9C}" destId="{7E5D8D6B-F683-477E-A6AA-98516CDDB05D}" srcOrd="3" destOrd="0" presId="urn:microsoft.com/office/officeart/2016/7/layout/BasicLinearProcessNumbered"/>
    <dgm:cxn modelId="{BBF96993-5B65-4C15-A2CB-4B0C29150B5C}" type="presParOf" srcId="{74292D48-B343-4DBA-BDA3-C6F0A02F8870}" destId="{09725611-5442-41ED-8037-7BCC7E2625D4}" srcOrd="5" destOrd="0" presId="urn:microsoft.com/office/officeart/2016/7/layout/BasicLinearProcessNumbered"/>
    <dgm:cxn modelId="{8F649015-A246-41D5-91CD-AC4F33BFD0A5}" type="presParOf" srcId="{74292D48-B343-4DBA-BDA3-C6F0A02F8870}" destId="{0A45C956-CC9E-4E21-934A-94E8CD4B994C}" srcOrd="6" destOrd="0" presId="urn:microsoft.com/office/officeart/2016/7/layout/BasicLinearProcessNumbered"/>
    <dgm:cxn modelId="{4815E456-7319-4172-A206-1E6F4631A177}" type="presParOf" srcId="{0A45C956-CC9E-4E21-934A-94E8CD4B994C}" destId="{0326125D-3C80-45FE-8207-0CC10DBB73E4}" srcOrd="0" destOrd="0" presId="urn:microsoft.com/office/officeart/2016/7/layout/BasicLinearProcessNumbered"/>
    <dgm:cxn modelId="{76296E17-1638-4335-92FE-E494A1D129B5}" type="presParOf" srcId="{0A45C956-CC9E-4E21-934A-94E8CD4B994C}" destId="{271B45C7-E2BC-4C10-A3FE-267BCA9B5228}" srcOrd="1" destOrd="0" presId="urn:microsoft.com/office/officeart/2016/7/layout/BasicLinearProcessNumbered"/>
    <dgm:cxn modelId="{2BF59F0A-BAAF-4167-B996-F4E17C1AC0C1}" type="presParOf" srcId="{0A45C956-CC9E-4E21-934A-94E8CD4B994C}" destId="{9B151416-A06E-474F-980C-76CE65E83C06}" srcOrd="2" destOrd="0" presId="urn:microsoft.com/office/officeart/2016/7/layout/BasicLinearProcessNumbered"/>
    <dgm:cxn modelId="{70164B7E-ABD8-4F3B-B95B-FC2817E56DD3}" type="presParOf" srcId="{0A45C956-CC9E-4E21-934A-94E8CD4B994C}" destId="{24C32283-0CC2-4B81-BFB1-3A99AA3093C9}" srcOrd="3" destOrd="0" presId="urn:microsoft.com/office/officeart/2016/7/layout/BasicLinearProcessNumbered"/>
    <dgm:cxn modelId="{225E9EA6-1E29-4FF3-B92C-76AC8EE52D9E}" type="presParOf" srcId="{74292D48-B343-4DBA-BDA3-C6F0A02F8870}" destId="{A3DC97A6-10C9-45B4-A1A4-76E3F7094252}" srcOrd="7" destOrd="0" presId="urn:microsoft.com/office/officeart/2016/7/layout/BasicLinearProcessNumbered"/>
    <dgm:cxn modelId="{19381C86-2974-4EC2-94EA-6A921EC90ECF}" type="presParOf" srcId="{74292D48-B343-4DBA-BDA3-C6F0A02F8870}" destId="{7161D33A-4832-4F45-8351-7704B59ADF48}" srcOrd="8" destOrd="0" presId="urn:microsoft.com/office/officeart/2016/7/layout/BasicLinearProcessNumbered"/>
    <dgm:cxn modelId="{053E0600-EBF7-4664-B1E3-EE30058B1A0A}" type="presParOf" srcId="{7161D33A-4832-4F45-8351-7704B59ADF48}" destId="{2577F836-DAA4-47A4-919C-EEFB3242F7DD}" srcOrd="0" destOrd="0" presId="urn:microsoft.com/office/officeart/2016/7/layout/BasicLinearProcessNumbered"/>
    <dgm:cxn modelId="{90BF2759-AF29-42D4-8BAC-92F32884B579}" type="presParOf" srcId="{7161D33A-4832-4F45-8351-7704B59ADF48}" destId="{4DE6D6F1-CA14-4CA9-8A37-0DD3C1DCEE7F}" srcOrd="1" destOrd="0" presId="urn:microsoft.com/office/officeart/2016/7/layout/BasicLinearProcessNumbered"/>
    <dgm:cxn modelId="{B28C14B7-18B2-497C-8989-E6DF03CD3A33}" type="presParOf" srcId="{7161D33A-4832-4F45-8351-7704B59ADF48}" destId="{2ACE4B38-2581-42E9-ACF2-EF7B2DBAACE9}" srcOrd="2" destOrd="0" presId="urn:microsoft.com/office/officeart/2016/7/layout/BasicLinearProcessNumbered"/>
    <dgm:cxn modelId="{EC0A1FE1-125C-4E19-986D-6134B4FEFE20}" type="presParOf" srcId="{7161D33A-4832-4F45-8351-7704B59ADF48}" destId="{DE82C192-AB16-4F62-A6C9-A08FB89DA393}" srcOrd="3" destOrd="0" presId="urn:microsoft.com/office/officeart/2016/7/layout/BasicLinearProcessNumbered"/>
    <dgm:cxn modelId="{C578393A-2C61-4956-A8FF-B485B6A0471F}" type="presParOf" srcId="{74292D48-B343-4DBA-BDA3-C6F0A02F8870}" destId="{8442F1E8-C1C0-4757-BE20-D4B386FA962D}" srcOrd="9" destOrd="0" presId="urn:microsoft.com/office/officeart/2016/7/layout/BasicLinearProcessNumbered"/>
    <dgm:cxn modelId="{5B37A0DC-2701-4236-9594-AA0486873C05}" type="presParOf" srcId="{74292D48-B343-4DBA-BDA3-C6F0A02F8870}" destId="{B3B6A307-40BC-4CD5-ADD2-E5C7E9BAF46C}" srcOrd="10" destOrd="0" presId="urn:microsoft.com/office/officeart/2016/7/layout/BasicLinearProcessNumbered"/>
    <dgm:cxn modelId="{71B8F269-7649-44BB-AF52-DFD54A504B36}" type="presParOf" srcId="{B3B6A307-40BC-4CD5-ADD2-E5C7E9BAF46C}" destId="{2B677CDE-25EC-42BE-ADAD-118E2472E33D}" srcOrd="0" destOrd="0" presId="urn:microsoft.com/office/officeart/2016/7/layout/BasicLinearProcessNumbered"/>
    <dgm:cxn modelId="{B4C3BF82-E23F-4158-AE7A-420444AFD44E}" type="presParOf" srcId="{B3B6A307-40BC-4CD5-ADD2-E5C7E9BAF46C}" destId="{DCDBBB8A-2272-4733-89B1-A8274EA5FC22}" srcOrd="1" destOrd="0" presId="urn:microsoft.com/office/officeart/2016/7/layout/BasicLinearProcessNumbered"/>
    <dgm:cxn modelId="{18FE3E3F-10E6-497F-84BF-0B78594ECAD1}" type="presParOf" srcId="{B3B6A307-40BC-4CD5-ADD2-E5C7E9BAF46C}" destId="{CA2FF6C9-5EE0-4FBE-88AE-6487CE96CC7D}" srcOrd="2" destOrd="0" presId="urn:microsoft.com/office/officeart/2016/7/layout/BasicLinearProcessNumbered"/>
    <dgm:cxn modelId="{BE7CF44F-281A-4366-BD5B-7EF9592E6B83}" type="presParOf" srcId="{B3B6A307-40BC-4CD5-ADD2-E5C7E9BAF46C}" destId="{01EB48B7-42F4-4A73-954A-B787913B8F8C}"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DCB80-964B-41C1-A47F-248F28D14165}">
      <dsp:nvSpPr>
        <dsp:cNvPr id="0" name=""/>
        <dsp:cNvSpPr/>
      </dsp:nvSpPr>
      <dsp:spPr>
        <a:xfrm>
          <a:off x="1283" y="1043496"/>
          <a:ext cx="1617389" cy="2264345"/>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as business for Google - to find the business physical location</a:t>
          </a:r>
          <a:endParaRPr lang="en-US" sz="1100" kern="1200"/>
        </a:p>
      </dsp:txBody>
      <dsp:txXfrm>
        <a:off x="1283" y="1903947"/>
        <a:ext cx="1617389" cy="1358607"/>
      </dsp:txXfrm>
    </dsp:sp>
    <dsp:sp modelId="{5E8048E2-48B6-439F-A7F1-3A14DCF4EE07}">
      <dsp:nvSpPr>
        <dsp:cNvPr id="0" name=""/>
        <dsp:cNvSpPr/>
      </dsp:nvSpPr>
      <dsp:spPr>
        <a:xfrm>
          <a:off x="470326" y="1269930"/>
          <a:ext cx="679303" cy="679303"/>
        </a:xfrm>
        <a:prstGeom prst="ellips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1</a:t>
          </a:r>
        </a:p>
      </dsp:txBody>
      <dsp:txXfrm>
        <a:off x="569808" y="1369412"/>
        <a:ext cx="480339" cy="480339"/>
      </dsp:txXfrm>
    </dsp:sp>
    <dsp:sp modelId="{D1D93BFE-13C5-4BCD-8F20-B28F598FFE5C}">
      <dsp:nvSpPr>
        <dsp:cNvPr id="0" name=""/>
        <dsp:cNvSpPr/>
      </dsp:nvSpPr>
      <dsp:spPr>
        <a:xfrm>
          <a:off x="1283" y="3307769"/>
          <a:ext cx="1617389" cy="72"/>
        </a:xfrm>
        <a:prstGeom prst="rect">
          <a:avLst/>
        </a:prstGeom>
        <a:solidFill>
          <a:schemeClr val="accent2">
            <a:hueOff val="515921"/>
            <a:satOff val="1398"/>
            <a:lumOff val="-1105"/>
            <a:alphaOff val="0"/>
          </a:schemeClr>
        </a:solidFill>
        <a:ln w="19050" cap="flat" cmpd="sng" algn="ctr">
          <a:solidFill>
            <a:schemeClr val="accent2">
              <a:hueOff val="515921"/>
              <a:satOff val="1398"/>
              <a:lumOff val="-110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36269D2-B4FF-49CD-94D3-753596621B8E}">
      <dsp:nvSpPr>
        <dsp:cNvPr id="0" name=""/>
        <dsp:cNvSpPr/>
      </dsp:nvSpPr>
      <dsp:spPr>
        <a:xfrm>
          <a:off x="1780412" y="1043496"/>
          <a:ext cx="1617389" cy="2264345"/>
        </a:xfrm>
        <a:prstGeom prst="rect">
          <a:avLst/>
        </a:prstGeom>
        <a:solidFill>
          <a:schemeClr val="accent2">
            <a:tint val="40000"/>
            <a:alpha val="90000"/>
            <a:hueOff val="1171028"/>
            <a:satOff val="-2273"/>
            <a:lumOff val="-394"/>
            <a:alphaOff val="0"/>
          </a:schemeClr>
        </a:solidFill>
        <a:ln w="19050" cap="flat" cmpd="sng" algn="ctr">
          <a:solidFill>
            <a:schemeClr val="accent2">
              <a:tint val="40000"/>
              <a:alpha val="90000"/>
              <a:hueOff val="1171028"/>
              <a:satOff val="-2273"/>
              <a:lumOff val="-39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Register site for Google Search Console</a:t>
          </a:r>
          <a:endParaRPr lang="en-US" sz="1100" kern="1200"/>
        </a:p>
      </dsp:txBody>
      <dsp:txXfrm>
        <a:off x="1780412" y="1903947"/>
        <a:ext cx="1617389" cy="1358607"/>
      </dsp:txXfrm>
    </dsp:sp>
    <dsp:sp modelId="{832A5962-DE05-4ADA-9D58-D7B3D2B246A7}">
      <dsp:nvSpPr>
        <dsp:cNvPr id="0" name=""/>
        <dsp:cNvSpPr/>
      </dsp:nvSpPr>
      <dsp:spPr>
        <a:xfrm>
          <a:off x="2249455" y="1269930"/>
          <a:ext cx="679303" cy="679303"/>
        </a:xfrm>
        <a:prstGeom prst="ellipse">
          <a:avLst/>
        </a:prstGeom>
        <a:solidFill>
          <a:schemeClr val="accent2">
            <a:hueOff val="1031841"/>
            <a:satOff val="2795"/>
            <a:lumOff val="-2210"/>
            <a:alphaOff val="0"/>
          </a:schemeClr>
        </a:solidFill>
        <a:ln w="19050" cap="flat" cmpd="sng" algn="ctr">
          <a:solidFill>
            <a:schemeClr val="accent2">
              <a:hueOff val="1031841"/>
              <a:satOff val="2795"/>
              <a:lumOff val="-221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2</a:t>
          </a:r>
        </a:p>
      </dsp:txBody>
      <dsp:txXfrm>
        <a:off x="2348937" y="1369412"/>
        <a:ext cx="480339" cy="480339"/>
      </dsp:txXfrm>
    </dsp:sp>
    <dsp:sp modelId="{EF178744-731E-41FD-872A-F1BE1C24BFC2}">
      <dsp:nvSpPr>
        <dsp:cNvPr id="0" name=""/>
        <dsp:cNvSpPr/>
      </dsp:nvSpPr>
      <dsp:spPr>
        <a:xfrm>
          <a:off x="1780412" y="3307769"/>
          <a:ext cx="1617389" cy="72"/>
        </a:xfrm>
        <a:prstGeom prst="rect">
          <a:avLst/>
        </a:prstGeom>
        <a:solidFill>
          <a:schemeClr val="accent2">
            <a:hueOff val="1547762"/>
            <a:satOff val="4193"/>
            <a:lumOff val="-3316"/>
            <a:alphaOff val="0"/>
          </a:schemeClr>
        </a:solidFill>
        <a:ln w="19050" cap="flat" cmpd="sng" algn="ctr">
          <a:solidFill>
            <a:schemeClr val="accent2">
              <a:hueOff val="1547762"/>
              <a:satOff val="4193"/>
              <a:lumOff val="-331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EF298C9-40A3-4FAF-8D80-E0ED03CD7C5A}">
      <dsp:nvSpPr>
        <dsp:cNvPr id="0" name=""/>
        <dsp:cNvSpPr/>
      </dsp:nvSpPr>
      <dsp:spPr>
        <a:xfrm>
          <a:off x="3559540" y="1043496"/>
          <a:ext cx="1617389" cy="2264345"/>
        </a:xfrm>
        <a:prstGeom prst="rect">
          <a:avLst/>
        </a:prstGeom>
        <a:solidFill>
          <a:schemeClr val="accent2">
            <a:tint val="40000"/>
            <a:alpha val="90000"/>
            <a:hueOff val="2342055"/>
            <a:satOff val="-4546"/>
            <a:lumOff val="-788"/>
            <a:alphaOff val="0"/>
          </a:schemeClr>
        </a:solidFill>
        <a:ln w="19050" cap="flat" cmpd="sng" algn="ctr">
          <a:solidFill>
            <a:schemeClr val="accent2">
              <a:tint val="40000"/>
              <a:alpha val="90000"/>
              <a:hueOff val="2342055"/>
              <a:satOff val="-4546"/>
              <a:lumOff val="-78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dirty="0"/>
            <a:t>Register/ verify for Google analytics and Ads</a:t>
          </a:r>
          <a:endParaRPr lang="en-US" sz="1100" kern="1200" dirty="0"/>
        </a:p>
      </dsp:txBody>
      <dsp:txXfrm>
        <a:off x="3559540" y="1903947"/>
        <a:ext cx="1617389" cy="1358607"/>
      </dsp:txXfrm>
    </dsp:sp>
    <dsp:sp modelId="{3C904390-E290-43DC-847A-ECDC873592A7}">
      <dsp:nvSpPr>
        <dsp:cNvPr id="0" name=""/>
        <dsp:cNvSpPr/>
      </dsp:nvSpPr>
      <dsp:spPr>
        <a:xfrm>
          <a:off x="4028583" y="1269930"/>
          <a:ext cx="679303" cy="679303"/>
        </a:xfrm>
        <a:prstGeom prst="ellipse">
          <a:avLst/>
        </a:prstGeom>
        <a:solidFill>
          <a:schemeClr val="accent2">
            <a:hueOff val="2063683"/>
            <a:satOff val="5591"/>
            <a:lumOff val="-4421"/>
            <a:alphaOff val="0"/>
          </a:schemeClr>
        </a:solidFill>
        <a:ln w="19050" cap="flat" cmpd="sng" algn="ctr">
          <a:solidFill>
            <a:schemeClr val="accent2">
              <a:hueOff val="2063683"/>
              <a:satOff val="5591"/>
              <a:lumOff val="-442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3</a:t>
          </a:r>
        </a:p>
      </dsp:txBody>
      <dsp:txXfrm>
        <a:off x="4128065" y="1369412"/>
        <a:ext cx="480339" cy="480339"/>
      </dsp:txXfrm>
    </dsp:sp>
    <dsp:sp modelId="{D50A7BEF-D7B8-4A58-B189-C1874D4AF1E1}">
      <dsp:nvSpPr>
        <dsp:cNvPr id="0" name=""/>
        <dsp:cNvSpPr/>
      </dsp:nvSpPr>
      <dsp:spPr>
        <a:xfrm>
          <a:off x="3559540" y="3307769"/>
          <a:ext cx="1617389" cy="72"/>
        </a:xfrm>
        <a:prstGeom prst="rect">
          <a:avLst/>
        </a:prstGeom>
        <a:solidFill>
          <a:schemeClr val="accent2">
            <a:hueOff val="2579604"/>
            <a:satOff val="6989"/>
            <a:lumOff val="-5526"/>
            <a:alphaOff val="0"/>
          </a:schemeClr>
        </a:solidFill>
        <a:ln w="19050" cap="flat" cmpd="sng" algn="ctr">
          <a:solidFill>
            <a:schemeClr val="accent2">
              <a:hueOff val="2579604"/>
              <a:satOff val="6989"/>
              <a:lumOff val="-552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326125D-3C80-45FE-8207-0CC10DBB73E4}">
      <dsp:nvSpPr>
        <dsp:cNvPr id="0" name=""/>
        <dsp:cNvSpPr/>
      </dsp:nvSpPr>
      <dsp:spPr>
        <a:xfrm>
          <a:off x="5338669" y="1043496"/>
          <a:ext cx="1617389" cy="2264345"/>
        </a:xfrm>
        <a:prstGeom prst="rect">
          <a:avLst/>
        </a:prstGeom>
        <a:solidFill>
          <a:schemeClr val="accent2">
            <a:tint val="40000"/>
            <a:alpha val="90000"/>
            <a:hueOff val="3513083"/>
            <a:satOff val="-6818"/>
            <a:lumOff val="-1181"/>
            <a:alphaOff val="0"/>
          </a:schemeClr>
        </a:solidFill>
        <a:ln w="19050" cap="flat" cmpd="sng" algn="ctr">
          <a:solidFill>
            <a:schemeClr val="accent2">
              <a:tint val="40000"/>
              <a:alpha val="90000"/>
              <a:hueOff val="3513083"/>
              <a:satOff val="-6818"/>
              <a:lumOff val="-118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Add the Google Tags in site to track visitors</a:t>
          </a:r>
          <a:endParaRPr lang="en-US" sz="1100" kern="1200"/>
        </a:p>
        <a:p>
          <a:pPr marL="57150" lvl="1" indent="-57150" algn="l" defTabSz="400050">
            <a:lnSpc>
              <a:spcPct val="90000"/>
            </a:lnSpc>
            <a:spcBef>
              <a:spcPct val="0"/>
            </a:spcBef>
            <a:spcAft>
              <a:spcPct val="15000"/>
            </a:spcAft>
            <a:buChar char="•"/>
          </a:pPr>
          <a:r>
            <a:rPr lang="lv-LV" sz="900" kern="1200"/>
            <a:t>Also check if Facebook/ Meta Pixel also should be added – gives analytics</a:t>
          </a:r>
          <a:endParaRPr lang="en-US" sz="900" kern="1200"/>
        </a:p>
      </dsp:txBody>
      <dsp:txXfrm>
        <a:off x="5338669" y="1903947"/>
        <a:ext cx="1617389" cy="1358607"/>
      </dsp:txXfrm>
    </dsp:sp>
    <dsp:sp modelId="{271B45C7-E2BC-4C10-A3FE-267BCA9B5228}">
      <dsp:nvSpPr>
        <dsp:cNvPr id="0" name=""/>
        <dsp:cNvSpPr/>
      </dsp:nvSpPr>
      <dsp:spPr>
        <a:xfrm>
          <a:off x="5807712" y="1269930"/>
          <a:ext cx="679303" cy="679303"/>
        </a:xfrm>
        <a:prstGeom prst="ellipse">
          <a:avLst/>
        </a:prstGeom>
        <a:solidFill>
          <a:schemeClr val="accent2">
            <a:hueOff val="3095524"/>
            <a:satOff val="8386"/>
            <a:lumOff val="-6631"/>
            <a:alphaOff val="0"/>
          </a:schemeClr>
        </a:solidFill>
        <a:ln w="19050" cap="flat" cmpd="sng" algn="ctr">
          <a:solidFill>
            <a:schemeClr val="accent2">
              <a:hueOff val="3095524"/>
              <a:satOff val="8386"/>
              <a:lumOff val="-663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4</a:t>
          </a:r>
        </a:p>
      </dsp:txBody>
      <dsp:txXfrm>
        <a:off x="5907194" y="1369412"/>
        <a:ext cx="480339" cy="480339"/>
      </dsp:txXfrm>
    </dsp:sp>
    <dsp:sp modelId="{9B151416-A06E-474F-980C-76CE65E83C06}">
      <dsp:nvSpPr>
        <dsp:cNvPr id="0" name=""/>
        <dsp:cNvSpPr/>
      </dsp:nvSpPr>
      <dsp:spPr>
        <a:xfrm>
          <a:off x="5338669" y="3307769"/>
          <a:ext cx="1617389" cy="72"/>
        </a:xfrm>
        <a:prstGeom prst="rect">
          <a:avLst/>
        </a:prstGeom>
        <a:solidFill>
          <a:schemeClr val="accent2">
            <a:hueOff val="3611445"/>
            <a:satOff val="9784"/>
            <a:lumOff val="-7736"/>
            <a:alphaOff val="0"/>
          </a:schemeClr>
        </a:solidFill>
        <a:ln w="19050" cap="flat" cmpd="sng" algn="ctr">
          <a:solidFill>
            <a:schemeClr val="accent2">
              <a:hueOff val="3611445"/>
              <a:satOff val="9784"/>
              <a:lumOff val="-7736"/>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577F836-DAA4-47A4-919C-EEFB3242F7DD}">
      <dsp:nvSpPr>
        <dsp:cNvPr id="0" name=""/>
        <dsp:cNvSpPr/>
      </dsp:nvSpPr>
      <dsp:spPr>
        <a:xfrm>
          <a:off x="7117798" y="1043496"/>
          <a:ext cx="1617389" cy="2264345"/>
        </a:xfrm>
        <a:prstGeom prst="rect">
          <a:avLst/>
        </a:prstGeom>
        <a:solidFill>
          <a:schemeClr val="accent2">
            <a:tint val="40000"/>
            <a:alpha val="90000"/>
            <a:hueOff val="4684110"/>
            <a:satOff val="-9091"/>
            <a:lumOff val="-1575"/>
            <a:alphaOff val="0"/>
          </a:schemeClr>
        </a:solidFill>
        <a:ln w="19050" cap="flat" cmpd="sng" algn="ctr">
          <a:solidFill>
            <a:schemeClr val="accent2">
              <a:tint val="40000"/>
              <a:alpha val="90000"/>
              <a:hueOff val="4684110"/>
              <a:satOff val="-9091"/>
              <a:lumOff val="-15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en-US" sz="1100" kern="1200"/>
            <a:t>Analytics Integration: Implement Google Analytics to track visitor behavior and site performance</a:t>
          </a:r>
        </a:p>
      </dsp:txBody>
      <dsp:txXfrm>
        <a:off x="7117798" y="1903947"/>
        <a:ext cx="1617389" cy="1358607"/>
      </dsp:txXfrm>
    </dsp:sp>
    <dsp:sp modelId="{4DE6D6F1-CA14-4CA9-8A37-0DD3C1DCEE7F}">
      <dsp:nvSpPr>
        <dsp:cNvPr id="0" name=""/>
        <dsp:cNvSpPr/>
      </dsp:nvSpPr>
      <dsp:spPr>
        <a:xfrm>
          <a:off x="7586841" y="1269930"/>
          <a:ext cx="679303" cy="679303"/>
        </a:xfrm>
        <a:prstGeom prst="ellipse">
          <a:avLst/>
        </a:prstGeom>
        <a:solidFill>
          <a:schemeClr val="accent2">
            <a:hueOff val="4127366"/>
            <a:satOff val="11182"/>
            <a:lumOff val="-8841"/>
            <a:alphaOff val="0"/>
          </a:schemeClr>
        </a:solidFill>
        <a:ln w="19050" cap="flat" cmpd="sng" algn="ctr">
          <a:solidFill>
            <a:schemeClr val="accent2">
              <a:hueOff val="4127366"/>
              <a:satOff val="11182"/>
              <a:lumOff val="-8841"/>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5</a:t>
          </a:r>
        </a:p>
      </dsp:txBody>
      <dsp:txXfrm>
        <a:off x="7686323" y="1369412"/>
        <a:ext cx="480339" cy="480339"/>
      </dsp:txXfrm>
    </dsp:sp>
    <dsp:sp modelId="{2ACE4B38-2581-42E9-ACF2-EF7B2DBAACE9}">
      <dsp:nvSpPr>
        <dsp:cNvPr id="0" name=""/>
        <dsp:cNvSpPr/>
      </dsp:nvSpPr>
      <dsp:spPr>
        <a:xfrm>
          <a:off x="7117798" y="3307769"/>
          <a:ext cx="1617389" cy="72"/>
        </a:xfrm>
        <a:prstGeom prst="rect">
          <a:avLst/>
        </a:prstGeom>
        <a:solidFill>
          <a:schemeClr val="accent2">
            <a:hueOff val="4643286"/>
            <a:satOff val="12580"/>
            <a:lumOff val="-9947"/>
            <a:alphaOff val="0"/>
          </a:schemeClr>
        </a:solidFill>
        <a:ln w="19050" cap="flat" cmpd="sng" algn="ctr">
          <a:solidFill>
            <a:schemeClr val="accent2">
              <a:hueOff val="4643286"/>
              <a:satOff val="12580"/>
              <a:lumOff val="-994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B677CDE-25EC-42BE-ADAD-118E2472E33D}">
      <dsp:nvSpPr>
        <dsp:cNvPr id="0" name=""/>
        <dsp:cNvSpPr/>
      </dsp:nvSpPr>
      <dsp:spPr>
        <a:xfrm>
          <a:off x="8896926" y="1043496"/>
          <a:ext cx="1617389" cy="2264345"/>
        </a:xfrm>
        <a:prstGeom prst="rect">
          <a:avLst/>
        </a:prstGeom>
        <a:solidFill>
          <a:schemeClr val="accent2">
            <a:tint val="40000"/>
            <a:alpha val="90000"/>
            <a:hueOff val="5855138"/>
            <a:satOff val="-11364"/>
            <a:lumOff val="-1969"/>
            <a:alphaOff val="0"/>
          </a:schemeClr>
        </a:solidFill>
        <a:ln w="19050" cap="flat" cmpd="sng" algn="ctr">
          <a:solidFill>
            <a:schemeClr val="accent2">
              <a:tint val="40000"/>
              <a:alpha val="90000"/>
              <a:hueOff val="5855138"/>
              <a:satOff val="-11364"/>
              <a:lumOff val="-19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6098" tIns="330200" rIns="126098" bIns="330200" numCol="1" spcCol="1270" anchor="t" anchorCtr="0">
          <a:noAutofit/>
        </a:bodyPr>
        <a:lstStyle/>
        <a:p>
          <a:pPr marL="0" lvl="0" indent="0" algn="l" defTabSz="488950">
            <a:lnSpc>
              <a:spcPct val="90000"/>
            </a:lnSpc>
            <a:spcBef>
              <a:spcPct val="0"/>
            </a:spcBef>
            <a:spcAft>
              <a:spcPct val="35000"/>
            </a:spcAft>
            <a:buNone/>
          </a:pPr>
          <a:r>
            <a:rPr lang="lv-LV" sz="1100" kern="1200"/>
            <a:t>Collect the booking information for later use</a:t>
          </a:r>
          <a:endParaRPr lang="en-US" sz="1100" kern="1200"/>
        </a:p>
      </dsp:txBody>
      <dsp:txXfrm>
        <a:off x="8896926" y="1903947"/>
        <a:ext cx="1617389" cy="1358607"/>
      </dsp:txXfrm>
    </dsp:sp>
    <dsp:sp modelId="{DCDBBB8A-2272-4733-89B1-A8274EA5FC22}">
      <dsp:nvSpPr>
        <dsp:cNvPr id="0" name=""/>
        <dsp:cNvSpPr/>
      </dsp:nvSpPr>
      <dsp:spPr>
        <a:xfrm>
          <a:off x="9365969" y="1269930"/>
          <a:ext cx="679303" cy="679303"/>
        </a:xfrm>
        <a:prstGeom prst="ellipse">
          <a:avLst/>
        </a:prstGeom>
        <a:solidFill>
          <a:schemeClr val="accent2">
            <a:hueOff val="5159207"/>
            <a:satOff val="13977"/>
            <a:lumOff val="-11052"/>
            <a:alphaOff val="0"/>
          </a:schemeClr>
        </a:solidFill>
        <a:ln w="19050" cap="flat" cmpd="sng" algn="ctr">
          <a:solidFill>
            <a:schemeClr val="accent2">
              <a:hueOff val="5159207"/>
              <a:satOff val="13977"/>
              <a:lumOff val="-11052"/>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52961" tIns="12700" rIns="52961" bIns="12700" numCol="1" spcCol="1270" anchor="ctr" anchorCtr="0">
          <a:noAutofit/>
        </a:bodyPr>
        <a:lstStyle/>
        <a:p>
          <a:pPr marL="0" lvl="0" indent="0" algn="ctr" defTabSz="1422400">
            <a:lnSpc>
              <a:spcPct val="90000"/>
            </a:lnSpc>
            <a:spcBef>
              <a:spcPct val="0"/>
            </a:spcBef>
            <a:spcAft>
              <a:spcPct val="35000"/>
            </a:spcAft>
            <a:buNone/>
          </a:pPr>
          <a:r>
            <a:rPr lang="en-US" sz="3200" kern="1200"/>
            <a:t>6</a:t>
          </a:r>
        </a:p>
      </dsp:txBody>
      <dsp:txXfrm>
        <a:off x="9465451" y="1369412"/>
        <a:ext cx="480339" cy="480339"/>
      </dsp:txXfrm>
    </dsp:sp>
    <dsp:sp modelId="{CA2FF6C9-5EE0-4FBE-88AE-6487CE96CC7D}">
      <dsp:nvSpPr>
        <dsp:cNvPr id="0" name=""/>
        <dsp:cNvSpPr/>
      </dsp:nvSpPr>
      <dsp:spPr>
        <a:xfrm>
          <a:off x="8896926" y="3307769"/>
          <a:ext cx="1617389" cy="72"/>
        </a:xfrm>
        <a:prstGeom prst="rect">
          <a:avLst/>
        </a:prstGeom>
        <a:solidFill>
          <a:schemeClr val="accent2">
            <a:hueOff val="5675128"/>
            <a:satOff val="15375"/>
            <a:lumOff val="-12157"/>
            <a:alphaOff val="0"/>
          </a:schemeClr>
        </a:solidFill>
        <a:ln w="19050" cap="flat" cmpd="sng" algn="ctr">
          <a:solidFill>
            <a:schemeClr val="accent2">
              <a:hueOff val="5675128"/>
              <a:satOff val="15375"/>
              <a:lumOff val="-12157"/>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74CB80-C9F1-4452-9F04-72DC5172D0E0}"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03274-FE9F-4E03-A221-9C248CA13C3E}" type="slidenum">
              <a:rPr lang="en-US" smtClean="0"/>
              <a:t>‹#›</a:t>
            </a:fld>
            <a:endParaRPr lang="en-US"/>
          </a:p>
        </p:txBody>
      </p:sp>
    </p:spTree>
    <p:extLst>
      <p:ext uri="{BB962C8B-B14F-4D97-AF65-F5344CB8AC3E}">
        <p14:creationId xmlns:p14="http://schemas.microsoft.com/office/powerpoint/2010/main" val="22248609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Responsive Design: The site must be mobile-friendly. </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3</a:t>
            </a:fld>
            <a:endParaRPr lang="en-US"/>
          </a:p>
        </p:txBody>
      </p:sp>
    </p:spTree>
    <p:extLst>
      <p:ext uri="{BB962C8B-B14F-4D97-AF65-F5344CB8AC3E}">
        <p14:creationId xmlns:p14="http://schemas.microsoft.com/office/powerpoint/2010/main" val="14866982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df864563cb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2df864563cb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2df539f512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2df539f512c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df539f512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df539f512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df539f512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df539f512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df539f512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df539f512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df539f512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df539f512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df539f512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df539f512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df539f512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df539f512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df539f512c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df539f512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df539f512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df539f512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4</a:t>
            </a:fld>
            <a:endParaRPr lang="en-US"/>
          </a:p>
        </p:txBody>
      </p:sp>
    </p:spTree>
    <p:extLst>
      <p:ext uri="{BB962C8B-B14F-4D97-AF65-F5344CB8AC3E}">
        <p14:creationId xmlns:p14="http://schemas.microsoft.com/office/powerpoint/2010/main" val="27283471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df539f512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df539f512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df539f512c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df539f512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df539f512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2df539f512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df539f512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df539f512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https://mailchimp.com/integrations/wordpress/</a:t>
            </a:r>
            <a:r>
              <a:rPr lang="lv-LV" dirty="0"/>
              <a:t> </a:t>
            </a:r>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29</a:t>
            </a:fld>
            <a:endParaRPr lang="en-US"/>
          </a:p>
        </p:txBody>
      </p:sp>
    </p:spTree>
    <p:extLst>
      <p:ext uri="{BB962C8B-B14F-4D97-AF65-F5344CB8AC3E}">
        <p14:creationId xmlns:p14="http://schemas.microsoft.com/office/powerpoint/2010/main" val="181021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5</a:t>
            </a:fld>
            <a:endParaRPr lang="en-US"/>
          </a:p>
        </p:txBody>
      </p:sp>
    </p:spTree>
    <p:extLst>
      <p:ext uri="{BB962C8B-B14F-4D97-AF65-F5344CB8AC3E}">
        <p14:creationId xmlns:p14="http://schemas.microsoft.com/office/powerpoint/2010/main" val="3443054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User-Friendly Design: Ensure the website is easy to navigate and visually </a:t>
            </a:r>
            <a:r>
              <a:rPr lang="en-US" dirty="0" err="1"/>
              <a:t>appealin</a:t>
            </a:r>
            <a:r>
              <a:rPr lang="lv-LV" dirty="0"/>
              <a:t>g</a:t>
            </a:r>
          </a:p>
          <a:p>
            <a:r>
              <a:rPr lang="en-US" dirty="0"/>
              <a:t>Ensure the website is easy to navigate and visually appealing</a:t>
            </a:r>
            <a:endParaRPr lang="lv-LV" dirty="0"/>
          </a:p>
          <a:p>
            <a:endParaRPr lang="en-US" dirty="0"/>
          </a:p>
        </p:txBody>
      </p:sp>
      <p:sp>
        <p:nvSpPr>
          <p:cNvPr id="4" name="Slide Number Placeholder 3"/>
          <p:cNvSpPr>
            <a:spLocks noGrp="1"/>
          </p:cNvSpPr>
          <p:nvPr>
            <p:ph type="sldNum" sz="quarter" idx="5"/>
          </p:nvPr>
        </p:nvSpPr>
        <p:spPr/>
        <p:txBody>
          <a:bodyPr/>
          <a:lstStyle/>
          <a:p>
            <a:fld id="{B4E03274-FE9F-4E03-A221-9C248CA13C3E}" type="slidenum">
              <a:rPr lang="en-US" smtClean="0"/>
              <a:t>6</a:t>
            </a:fld>
            <a:endParaRPr lang="en-US"/>
          </a:p>
        </p:txBody>
      </p:sp>
    </p:spTree>
    <p:extLst>
      <p:ext uri="{BB962C8B-B14F-4D97-AF65-F5344CB8AC3E}">
        <p14:creationId xmlns:p14="http://schemas.microsoft.com/office/powerpoint/2010/main" val="220617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https://www.salonbookingsystem.com/</a:t>
            </a:r>
            <a:endParaRPr lang="lv-LV" dirty="0"/>
          </a:p>
          <a:p>
            <a:r>
              <a:rPr lang="en-US" dirty="0"/>
              <a:t>https://motopress.com/products/appointment-booking/</a:t>
            </a:r>
            <a:r>
              <a:rPr lang="lv-LV" dirty="0"/>
              <a:t> </a:t>
            </a:r>
          </a:p>
          <a:p>
            <a:r>
              <a:rPr lang="en-US" dirty="0"/>
              <a:t>https://embedcalendly.com/</a:t>
            </a:r>
          </a:p>
        </p:txBody>
      </p:sp>
      <p:sp>
        <p:nvSpPr>
          <p:cNvPr id="4" name="Slide Number Placeholder 3"/>
          <p:cNvSpPr>
            <a:spLocks noGrp="1"/>
          </p:cNvSpPr>
          <p:nvPr>
            <p:ph type="sldNum" sz="quarter" idx="5"/>
          </p:nvPr>
        </p:nvSpPr>
        <p:spPr/>
        <p:txBody>
          <a:bodyPr/>
          <a:lstStyle/>
          <a:p>
            <a:fld id="{B4E03274-FE9F-4E03-A221-9C248CA13C3E}" type="slidenum">
              <a:rPr lang="en-US" smtClean="0"/>
              <a:t>7</a:t>
            </a:fld>
            <a:endParaRPr lang="en-US"/>
          </a:p>
        </p:txBody>
      </p:sp>
    </p:spTree>
    <p:extLst>
      <p:ext uri="{BB962C8B-B14F-4D97-AF65-F5344CB8AC3E}">
        <p14:creationId xmlns:p14="http://schemas.microsoft.com/office/powerpoint/2010/main" val="467271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df539f512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df539f512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f539f512c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f539f51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f539f512c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f539f512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df864563c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df864563c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232669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32424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414384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92133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B089CE-E21E-4F82-8FFF-42397452547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339899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B089CE-E21E-4F82-8FFF-423974525473}"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11514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B089CE-E21E-4F82-8FFF-423974525473}"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0948944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B089CE-E21E-4F82-8FFF-423974525473}" type="datetimeFigureOut">
              <a:rPr lang="en-US" smtClean="0"/>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4014731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B089CE-E21E-4F82-8FFF-423974525473}" type="datetimeFigureOut">
              <a:rPr lang="en-US" smtClean="0"/>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2153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B089CE-E21E-4F82-8FFF-423974525473}" type="datetimeFigureOut">
              <a:rPr lang="en-US" smtClean="0"/>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680165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3463695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B089CE-E21E-4F82-8FFF-423974525473}"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0F2A6-77E6-459F-92B5-344388F4E9F6}" type="slidenum">
              <a:rPr lang="en-US" smtClean="0"/>
              <a:t>‹#›</a:t>
            </a:fld>
            <a:endParaRPr lang="en-US"/>
          </a:p>
        </p:txBody>
      </p:sp>
    </p:spTree>
    <p:extLst>
      <p:ext uri="{BB962C8B-B14F-4D97-AF65-F5344CB8AC3E}">
        <p14:creationId xmlns:p14="http://schemas.microsoft.com/office/powerpoint/2010/main" val="16796089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B089CE-E21E-4F82-8FFF-423974525473}" type="datetimeFigureOut">
              <a:rPr lang="en-US" smtClean="0"/>
              <a:t>5/28/2024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B10F2A6-77E6-459F-92B5-344388F4E9F6}" type="slidenum">
              <a:rPr lang="en-US" smtClean="0"/>
              <a:t>‹#›</a:t>
            </a:fld>
            <a:endParaRPr lang="en-US"/>
          </a:p>
        </p:txBody>
      </p:sp>
    </p:spTree>
    <p:extLst>
      <p:ext uri="{BB962C8B-B14F-4D97-AF65-F5344CB8AC3E}">
        <p14:creationId xmlns:p14="http://schemas.microsoft.com/office/powerpoint/2010/main" val="15383307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A4DB-284A-E3E7-BFEB-D6CADE31C141}"/>
              </a:ext>
            </a:extLst>
          </p:cNvPr>
          <p:cNvSpPr>
            <a:spLocks noGrp="1"/>
          </p:cNvSpPr>
          <p:nvPr>
            <p:ph type="ctrTitle"/>
          </p:nvPr>
        </p:nvSpPr>
        <p:spPr/>
        <p:txBody>
          <a:bodyPr>
            <a:normAutofit/>
          </a:bodyPr>
          <a:lstStyle/>
          <a:p>
            <a:r>
              <a:rPr lang="lv-LV" b="1" i="0" dirty="0">
                <a:solidFill>
                  <a:srgbClr val="555555"/>
                </a:solidFill>
                <a:effectLst/>
                <a:highlight>
                  <a:srgbClr val="FFFFFF"/>
                </a:highlight>
                <a:latin typeface="Open Sans" panose="020B0606030504020204" pitchFamily="34" charset="0"/>
              </a:rPr>
              <a:t>Beauty saloon</a:t>
            </a:r>
            <a:endParaRPr lang="en-US" dirty="0"/>
          </a:p>
        </p:txBody>
      </p:sp>
      <p:sp>
        <p:nvSpPr>
          <p:cNvPr id="3" name="Subtitle 2">
            <a:extLst>
              <a:ext uri="{FF2B5EF4-FFF2-40B4-BE49-F238E27FC236}">
                <a16:creationId xmlns:a16="http://schemas.microsoft.com/office/drawing/2014/main" id="{8CC6E018-1AB6-B487-5C95-9D75B6EEB8E6}"/>
              </a:ext>
            </a:extLst>
          </p:cNvPr>
          <p:cNvSpPr>
            <a:spLocks noGrp="1"/>
          </p:cNvSpPr>
          <p:nvPr>
            <p:ph type="subTitle" idx="1"/>
          </p:nvPr>
        </p:nvSpPr>
        <p:spPr/>
        <p:txBody>
          <a:bodyPr/>
          <a:lstStyle/>
          <a:p>
            <a:r>
              <a:rPr lang="en-US" b="1" i="0" dirty="0">
                <a:solidFill>
                  <a:srgbClr val="555555"/>
                </a:solidFill>
                <a:effectLst/>
                <a:highlight>
                  <a:srgbClr val="FFFFFF"/>
                </a:highlight>
                <a:latin typeface="Open Sans" panose="020B0606030504020204" pitchFamily="34" charset="0"/>
              </a:rPr>
              <a:t>Research presentation</a:t>
            </a:r>
            <a:endParaRPr lang="lv-LV" b="1" i="0" dirty="0">
              <a:solidFill>
                <a:srgbClr val="555555"/>
              </a:solidFill>
              <a:effectLst/>
              <a:highlight>
                <a:srgbClr val="FFFFFF"/>
              </a:highlight>
              <a:latin typeface="Open Sans" panose="020B0606030504020204" pitchFamily="34" charset="0"/>
            </a:endParaRPr>
          </a:p>
          <a:p>
            <a:r>
              <a:rPr lang="lv-LV" b="1" i="0" dirty="0">
                <a:solidFill>
                  <a:srgbClr val="555555"/>
                </a:solidFill>
                <a:effectLst/>
                <a:highlight>
                  <a:srgbClr val="FFFFFF"/>
                </a:highlight>
                <a:latin typeface="Open Sans" panose="020B0606030504020204" pitchFamily="34" charset="0"/>
              </a:rPr>
              <a:t>Guidelines and requirements</a:t>
            </a:r>
          </a:p>
          <a:p>
            <a:r>
              <a:rPr lang="lv-LV" b="1" dirty="0">
                <a:solidFill>
                  <a:srgbClr val="555555"/>
                </a:solidFill>
                <a:highlight>
                  <a:srgbClr val="FFFFFF"/>
                </a:highlight>
                <a:latin typeface="Open Sans" panose="020B0606030504020204" pitchFamily="34" charset="0"/>
              </a:rPr>
              <a:t>Raimonds Arājs, Jurijs Bojārs, Māris Peskops </a:t>
            </a:r>
            <a:endParaRPr lang="en-US" dirty="0"/>
          </a:p>
        </p:txBody>
      </p:sp>
    </p:spTree>
    <p:extLst>
      <p:ext uri="{BB962C8B-B14F-4D97-AF65-F5344CB8AC3E}">
        <p14:creationId xmlns:p14="http://schemas.microsoft.com/office/powerpoint/2010/main" val="1515538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lv-LV" dirty="0"/>
              <a:t>3. </a:t>
            </a:r>
            <a:r>
              <a:rPr lang="en" dirty="0"/>
              <a:t>Paid Advertisements</a:t>
            </a:r>
            <a:endParaRPr dirty="0"/>
          </a:p>
        </p:txBody>
      </p:sp>
      <p:sp>
        <p:nvSpPr>
          <p:cNvPr id="55" name="Google Shape;55;p13"/>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Budget allocation.</a:t>
            </a:r>
            <a:endParaRPr/>
          </a:p>
          <a:p>
            <a:pPr>
              <a:spcBef>
                <a:spcPts val="1600"/>
              </a:spcBef>
            </a:pPr>
            <a:r>
              <a:rPr lang="en"/>
              <a:t>Google Ads - 2000 EUR</a:t>
            </a:r>
            <a:endParaRPr/>
          </a:p>
          <a:p>
            <a:r>
              <a:rPr lang="en"/>
              <a:t>TikTok - 2000 EUR</a:t>
            </a:r>
            <a:endParaRPr/>
          </a:p>
          <a:p>
            <a:r>
              <a:rPr lang="en"/>
              <a:t>Instagram - 1500 EUR</a:t>
            </a:r>
            <a:endParaRPr/>
          </a:p>
          <a:p>
            <a:r>
              <a:rPr lang="en"/>
              <a:t>Youtube - 1000 EUR</a:t>
            </a:r>
            <a:endParaRPr/>
          </a:p>
          <a:p>
            <a:r>
              <a:rPr lang="en"/>
              <a:t>Facebook - 1000 EUR</a:t>
            </a:r>
            <a:endParaRPr/>
          </a:p>
          <a:p>
            <a:r>
              <a:rPr lang="en"/>
              <a:t>Affiliate networks - maximum budget is 10000 EUR(performance marketing, we will work on CPA basis)</a:t>
            </a:r>
            <a:endParaRPr/>
          </a:p>
          <a:p>
            <a:pPr indent="0">
              <a:spcBef>
                <a:spcPts val="1600"/>
              </a:spcBef>
              <a:spcAft>
                <a:spcPts val="1600"/>
              </a:spcAft>
              <a:buNone/>
            </a:pPr>
            <a:r>
              <a:rPr lang="en"/>
              <a:t>Total budget: 17500 EUR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Ad creation(example)</a:t>
            </a:r>
            <a:endParaRPr/>
          </a:p>
        </p:txBody>
      </p:sp>
      <p:pic>
        <p:nvPicPr>
          <p:cNvPr id="61" name="Google Shape;61;p14"/>
          <p:cNvPicPr preferRelativeResize="0"/>
          <p:nvPr/>
        </p:nvPicPr>
        <p:blipFill>
          <a:blip r:embed="rId3">
            <a:alphaModFix/>
          </a:blip>
          <a:stretch>
            <a:fillRect/>
          </a:stretch>
        </p:blipFill>
        <p:spPr>
          <a:xfrm>
            <a:off x="388951" y="1567700"/>
            <a:ext cx="11414100" cy="48357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Targeting</a:t>
            </a:r>
            <a:endParaRPr/>
          </a:p>
        </p:txBody>
      </p:sp>
      <p:pic>
        <p:nvPicPr>
          <p:cNvPr id="67" name="Google Shape;67;p15"/>
          <p:cNvPicPr preferRelativeResize="0"/>
          <p:nvPr/>
        </p:nvPicPr>
        <p:blipFill>
          <a:blip r:embed="rId3">
            <a:alphaModFix/>
          </a:blip>
          <a:stretch>
            <a:fillRect/>
          </a:stretch>
        </p:blipFill>
        <p:spPr>
          <a:xfrm>
            <a:off x="203200" y="1560167"/>
            <a:ext cx="11785605" cy="46152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Our audience.</a:t>
            </a:r>
            <a:endParaRPr/>
          </a:p>
        </p:txBody>
      </p:sp>
      <p:pic>
        <p:nvPicPr>
          <p:cNvPr id="73" name="Google Shape;73;p16"/>
          <p:cNvPicPr preferRelativeResize="0"/>
          <p:nvPr/>
        </p:nvPicPr>
        <p:blipFill>
          <a:blip r:embed="rId3">
            <a:alphaModFix/>
          </a:blip>
          <a:stretch>
            <a:fillRect/>
          </a:stretch>
        </p:blipFill>
        <p:spPr>
          <a:xfrm>
            <a:off x="5950934" y="1462734"/>
            <a:ext cx="5938071" cy="5094633"/>
          </a:xfrm>
          <a:prstGeom prst="rect">
            <a:avLst/>
          </a:prstGeom>
          <a:noFill/>
          <a:ln>
            <a:noFill/>
          </a:ln>
        </p:spPr>
      </p:pic>
      <p:sp>
        <p:nvSpPr>
          <p:cNvPr id="74" name="Google Shape;74;p16"/>
          <p:cNvSpPr txBox="1"/>
          <p:nvPr/>
        </p:nvSpPr>
        <p:spPr>
          <a:xfrm>
            <a:off x="506767" y="1610333"/>
            <a:ext cx="5370000" cy="4758400"/>
          </a:xfrm>
          <a:prstGeom prst="rect">
            <a:avLst/>
          </a:prstGeom>
          <a:noFill/>
          <a:ln>
            <a:noFill/>
          </a:ln>
        </p:spPr>
        <p:txBody>
          <a:bodyPr spcFirstLastPara="1" wrap="square" lIns="121900" tIns="121900" rIns="121900" bIns="121900" anchor="t" anchorCtr="0">
            <a:noAutofit/>
          </a:bodyPr>
          <a:lstStyle/>
          <a:p>
            <a:pPr marL="609585" indent="-457189">
              <a:buClr>
                <a:schemeClr val="dk2"/>
              </a:buClr>
              <a:buSzPts val="1800"/>
              <a:buChar char="●"/>
            </a:pPr>
            <a:r>
              <a:rPr lang="en" sz="2400">
                <a:solidFill>
                  <a:schemeClr val="dk2"/>
                </a:solidFill>
              </a:rPr>
              <a:t>Woman and man, age 18 - 65+ living in any place of Latvia.</a:t>
            </a:r>
            <a:endParaRPr sz="2400">
              <a:solidFill>
                <a:schemeClr val="dk2"/>
              </a:solidFill>
            </a:endParaRPr>
          </a:p>
          <a:p>
            <a:pPr marL="609585" indent="-457189">
              <a:buClr>
                <a:schemeClr val="dk2"/>
              </a:buClr>
              <a:buSzPts val="1800"/>
              <a:buChar char="●"/>
            </a:pPr>
            <a:r>
              <a:rPr lang="en" sz="2400">
                <a:solidFill>
                  <a:schemeClr val="dk2"/>
                </a:solidFill>
              </a:rPr>
              <a:t>People who likes to watch Youtube video.</a:t>
            </a:r>
            <a:endParaRPr sz="2400">
              <a:solidFill>
                <a:schemeClr val="dk2"/>
              </a:solidFill>
            </a:endParaRPr>
          </a:p>
          <a:p>
            <a:pPr marL="609585" indent="-457189">
              <a:buClr>
                <a:schemeClr val="dk2"/>
              </a:buClr>
              <a:buSzPts val="1800"/>
              <a:buChar char="●"/>
            </a:pPr>
            <a:endParaRPr sz="2400">
              <a:solidFill>
                <a:schemeClr val="dk2"/>
              </a:solidFill>
            </a:endParaRPr>
          </a:p>
          <a:p>
            <a:r>
              <a:rPr lang="en" sz="2400">
                <a:solidFill>
                  <a:schemeClr val="dk2"/>
                </a:solidFill>
              </a:rPr>
              <a:t> </a:t>
            </a:r>
            <a:endParaRPr sz="24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Trends</a:t>
            </a:r>
            <a:endParaRPr/>
          </a:p>
        </p:txBody>
      </p:sp>
      <p:sp>
        <p:nvSpPr>
          <p:cNvPr id="80" name="Google Shape;80;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Some current trends to be aware of include eco-friendly and natural products, sustainability, and convenience. Consumers are becoming more conscious of the impact of their actions on the environment, and they are looking for products that are sustainable and eco-friendly.</a:t>
            </a:r>
            <a:endParaRPr/>
          </a:p>
          <a:p>
            <a:r>
              <a:rPr lang="en"/>
              <a:t>Moreover, consumers are also looking for products that are convenient and easy to use. With people leading busy lives, they want products that can help them save time and effort. This has led to the rise of multi-functional products like 2-in-1 shampoos and conditioners and dry shampoos.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Tracking and Analytics</a:t>
            </a:r>
            <a:endParaRPr/>
          </a:p>
        </p:txBody>
      </p:sp>
      <p:sp>
        <p:nvSpPr>
          <p:cNvPr id="86" name="Google Shape;86;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fontScale="92500" lnSpcReduction="10000"/>
          </a:bodyPr>
          <a:lstStyle/>
          <a:p>
            <a:r>
              <a:rPr lang="en" b="1"/>
              <a:t>GoogleAds - Google analytics </a:t>
            </a:r>
            <a:r>
              <a:rPr lang="en"/>
              <a:t>provides all necessary tracking and data analytics to measure advertisement campaign performance.</a:t>
            </a:r>
            <a:endParaRPr/>
          </a:p>
          <a:p>
            <a:r>
              <a:rPr lang="en"/>
              <a:t>Instagram -  </a:t>
            </a:r>
            <a:endParaRPr/>
          </a:p>
          <a:p>
            <a:r>
              <a:rPr lang="en" b="1"/>
              <a:t>Youtube - </a:t>
            </a:r>
            <a:r>
              <a:rPr lang="en"/>
              <a:t>we can use </a:t>
            </a:r>
            <a:r>
              <a:rPr lang="en" b="1"/>
              <a:t>Youtube studio</a:t>
            </a:r>
            <a:r>
              <a:rPr lang="en"/>
              <a:t> for analytics and performance measurement. Youtube studio also provides tracking of all necessary actions.</a:t>
            </a:r>
            <a:endParaRPr/>
          </a:p>
          <a:p>
            <a:r>
              <a:rPr lang="en" b="1"/>
              <a:t>Facebook Ads</a:t>
            </a:r>
            <a:r>
              <a:rPr lang="en"/>
              <a:t> - </a:t>
            </a:r>
            <a:r>
              <a:rPr lang="en" b="1"/>
              <a:t>Meta Ads manager </a:t>
            </a:r>
            <a:r>
              <a:rPr lang="en"/>
              <a:t>provides all necessary tracking and data analytics to measure advertisement campaign performance. </a:t>
            </a:r>
            <a:endParaRPr/>
          </a:p>
          <a:p>
            <a:r>
              <a:rPr lang="en" b="1"/>
              <a:t>Affiliate campaigns</a:t>
            </a:r>
            <a:r>
              <a:rPr lang="en"/>
              <a:t>. For affiliate campaigns we can use either </a:t>
            </a:r>
            <a:r>
              <a:rPr lang="en" b="1"/>
              <a:t>Affise</a:t>
            </a:r>
            <a:r>
              <a:rPr lang="en"/>
              <a:t> platform and create either own campaign or make integrations with any other affiliate network. Affise has all necessary statistics and analytical data what we need, it also provides tracking of all necessary actions such as clicks, impressions, downloads, installs, purchases and so 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lv-LV" dirty="0"/>
              <a:t>4. </a:t>
            </a:r>
            <a:r>
              <a:rPr lang="en" dirty="0"/>
              <a:t>Social Media Marketing</a:t>
            </a:r>
            <a:endParaRPr dirty="0"/>
          </a:p>
        </p:txBody>
      </p:sp>
      <p:sp>
        <p:nvSpPr>
          <p:cNvPr id="92" name="Google Shape;92;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Platforms. Most relevant: </a:t>
            </a:r>
            <a:endParaRPr/>
          </a:p>
          <a:p>
            <a:pPr>
              <a:spcBef>
                <a:spcPts val="1600"/>
              </a:spcBef>
            </a:pPr>
            <a:r>
              <a:rPr lang="en"/>
              <a:t>TikTok</a:t>
            </a:r>
            <a:endParaRPr/>
          </a:p>
          <a:p>
            <a:r>
              <a:rPr lang="en"/>
              <a:t>Instagram </a:t>
            </a:r>
            <a:endParaRPr/>
          </a:p>
          <a:p>
            <a:r>
              <a:rPr lang="en"/>
              <a:t>YouTube</a:t>
            </a:r>
            <a:endParaRPr/>
          </a:p>
          <a:p>
            <a:r>
              <a:rPr lang="en"/>
              <a:t>Facebook</a:t>
            </a:r>
            <a:endParaRPr/>
          </a:p>
          <a:p>
            <a:pPr marL="0" indent="0">
              <a:spcBef>
                <a:spcPts val="1600"/>
              </a:spcBef>
              <a:buNone/>
            </a:pPr>
            <a:r>
              <a:rPr lang="en"/>
              <a:t>Not relevant:</a:t>
            </a:r>
            <a:endParaRPr/>
          </a:p>
          <a:p>
            <a:pPr>
              <a:spcBef>
                <a:spcPts val="1600"/>
              </a:spcBef>
            </a:pPr>
            <a:r>
              <a:rPr lang="en"/>
              <a:t>LinkedIn</a:t>
            </a:r>
            <a:endParaRPr/>
          </a:p>
          <a:p>
            <a:r>
              <a:rPr lang="en"/>
              <a:t>Other business social networks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A/B Testing requirements </a:t>
            </a:r>
            <a:endParaRPr/>
          </a:p>
        </p:txBody>
      </p:sp>
      <p:sp>
        <p:nvSpPr>
          <p:cNvPr id="98" name="Google Shape;98;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r>
              <a:rPr lang="en"/>
              <a:t>Running our sampling campaigns across different channels can quickly give as insight into where our ideal customers are the most engaged.</a:t>
            </a:r>
            <a:endParaRPr/>
          </a:p>
          <a:p>
            <a:r>
              <a:rPr lang="en"/>
              <a:t>Do our customers respond more to science-backed product claims, or influencer testimonials of our product?</a:t>
            </a:r>
            <a:endParaRPr/>
          </a:p>
          <a:p>
            <a:r>
              <a:rPr lang="en"/>
              <a:t>Offer multiple products in a sample campaign is a great way to test what is resonating more with our customers.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Beauty products purchases in social networks</a:t>
            </a:r>
            <a:endParaRPr/>
          </a:p>
        </p:txBody>
      </p:sp>
      <p:pic>
        <p:nvPicPr>
          <p:cNvPr id="104" name="Google Shape;104;p21"/>
          <p:cNvPicPr preferRelativeResize="0"/>
          <p:nvPr/>
        </p:nvPicPr>
        <p:blipFill>
          <a:blip r:embed="rId3">
            <a:alphaModFix/>
          </a:blip>
          <a:stretch>
            <a:fillRect/>
          </a:stretch>
        </p:blipFill>
        <p:spPr>
          <a:xfrm>
            <a:off x="1739900" y="1567734"/>
            <a:ext cx="8712200" cy="4559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Content calendar</a:t>
            </a:r>
            <a:endParaRPr/>
          </a:p>
        </p:txBody>
      </p:sp>
      <p:graphicFrame>
        <p:nvGraphicFramePr>
          <p:cNvPr id="110" name="Google Shape;110;p22"/>
          <p:cNvGraphicFramePr/>
          <p:nvPr/>
        </p:nvGraphicFramePr>
        <p:xfrm>
          <a:off x="457033" y="1479633"/>
          <a:ext cx="11277934" cy="4889437"/>
        </p:xfrm>
        <a:graphic>
          <a:graphicData uri="http://schemas.openxmlformats.org/drawingml/2006/table">
            <a:tbl>
              <a:tblPr>
                <a:noFill/>
              </a:tblPr>
              <a:tblGrid>
                <a:gridCol w="2844667">
                  <a:extLst>
                    <a:ext uri="{9D8B030D-6E8A-4147-A177-3AD203B41FA5}">
                      <a16:colId xmlns:a16="http://schemas.microsoft.com/office/drawing/2014/main" val="20000"/>
                    </a:ext>
                  </a:extLst>
                </a:gridCol>
                <a:gridCol w="1183167">
                  <a:extLst>
                    <a:ext uri="{9D8B030D-6E8A-4147-A177-3AD203B41FA5}">
                      <a16:colId xmlns:a16="http://schemas.microsoft.com/office/drawing/2014/main" val="20001"/>
                    </a:ext>
                  </a:extLst>
                </a:gridCol>
                <a:gridCol w="7250100">
                  <a:extLst>
                    <a:ext uri="{9D8B030D-6E8A-4147-A177-3AD203B41FA5}">
                      <a16:colId xmlns:a16="http://schemas.microsoft.com/office/drawing/2014/main" val="20002"/>
                    </a:ext>
                  </a:extLst>
                </a:gridCol>
              </a:tblGrid>
              <a:tr h="317331">
                <a:tc>
                  <a:txBody>
                    <a:bodyPr/>
                    <a:lstStyle/>
                    <a:p>
                      <a:pPr marL="0" lvl="0" indent="0" algn="ctr" rtl="0">
                        <a:lnSpc>
                          <a:spcPct val="115000"/>
                        </a:lnSpc>
                        <a:spcBef>
                          <a:spcPts val="0"/>
                        </a:spcBef>
                        <a:spcAft>
                          <a:spcPts val="0"/>
                        </a:spcAft>
                        <a:buNone/>
                      </a:pPr>
                      <a:r>
                        <a:rPr lang="en" sz="1600" b="1">
                          <a:solidFill>
                            <a:srgbClr val="121512"/>
                          </a:solidFill>
                        </a:rPr>
                        <a:t>Season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Period</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tc>
                  <a:txBody>
                    <a:bodyPr/>
                    <a:lstStyle/>
                    <a:p>
                      <a:pPr marL="0" lvl="0" indent="0" algn="ctr" rtl="0">
                        <a:lnSpc>
                          <a:spcPct val="115000"/>
                        </a:lnSpc>
                        <a:spcBef>
                          <a:spcPts val="0"/>
                        </a:spcBef>
                        <a:spcAft>
                          <a:spcPts val="0"/>
                        </a:spcAft>
                        <a:buNone/>
                      </a:pPr>
                      <a:r>
                        <a:rPr lang="en" sz="1600" b="1">
                          <a:solidFill>
                            <a:srgbClr val="121512"/>
                          </a:solidFill>
                        </a:rPr>
                        <a:t>Action</a:t>
                      </a:r>
                      <a:endParaRPr sz="1600" b="1">
                        <a:solidFill>
                          <a:srgbClr val="121512"/>
                        </a:solidFill>
                      </a:endParaRPr>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Spring (March - May)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34A853"/>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Spring skincare routine tips and product recommendations.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Makeup trends for the spring season, including pastel colors and dewy looks.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Earth Day-themed content highlighting eco-friendly beauty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Summer (June - August)</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FFD966"/>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Sun protection tips and summer skincare essentials.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Beach beauty essentials and heat-proof makeup tutorials.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Summer solstice celebration with a special promotion on sun care products.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Fall (September - November)</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D7E6B"/>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Transitioning skincare from summer to fall: hydrating products and gentle exfoliation.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Fall makeup trends featuring warm tones and bold lip colors.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Halloween makeup tutorials and product recommendations for festive looks.</a:t>
                      </a:r>
                      <a:endParaRPr sz="1300"/>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381000">
                <a:tc rowSpan="3">
                  <a:txBody>
                    <a:bodyPr/>
                    <a:lstStyle/>
                    <a:p>
                      <a:pPr marL="0" lvl="0" indent="0" algn="ctr" rtl="0">
                        <a:lnSpc>
                          <a:spcPct val="115000"/>
                        </a:lnSpc>
                        <a:spcBef>
                          <a:spcPts val="0"/>
                        </a:spcBef>
                        <a:spcAft>
                          <a:spcPts val="0"/>
                        </a:spcAft>
                        <a:buNone/>
                      </a:pPr>
                      <a:r>
                        <a:rPr lang="en" sz="1600">
                          <a:solidFill>
                            <a:srgbClr val="121512"/>
                          </a:solidFill>
                        </a:rPr>
                        <a:t>Winter (December - February)</a:t>
                      </a:r>
                      <a:endParaRPr sz="1600">
                        <a:solidFill>
                          <a:srgbClr val="121512"/>
                        </a:solidFill>
                      </a:endParaRPr>
                    </a:p>
                  </a:txBody>
                  <a:tcPr marL="38100" marR="38100" marT="25400" marB="25400"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A4C2F4"/>
                    </a:solidFill>
                  </a:tcPr>
                </a:tc>
                <a:tc>
                  <a:txBody>
                    <a:bodyPr/>
                    <a:lstStyle/>
                    <a:p>
                      <a:pPr marL="0" lvl="0" indent="0" algn="l" rtl="0">
                        <a:lnSpc>
                          <a:spcPct val="115000"/>
                        </a:lnSpc>
                        <a:spcBef>
                          <a:spcPts val="0"/>
                        </a:spcBef>
                        <a:spcAft>
                          <a:spcPts val="0"/>
                        </a:spcAft>
                        <a:buNone/>
                      </a:pPr>
                      <a:r>
                        <a:rPr lang="en" sz="1300"/>
                        <a:t>Week 1-2</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Winter skincare survival guide for cold weather, focusing on hydration and protection.</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3-4</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Holiday makeup looks and gift guides for beauty lovers.</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381000">
                <a:tc vMerge="1">
                  <a:txBody>
                    <a:bodyPr/>
                    <a:lstStyle/>
                    <a:p>
                      <a:endParaRPr lang="en-US"/>
                    </a:p>
                  </a:txBody>
                  <a:tcPr/>
                </a:tc>
                <a:tc>
                  <a:txBody>
                    <a:bodyPr/>
                    <a:lstStyle/>
                    <a:p>
                      <a:pPr marL="0" lvl="0" indent="0" algn="l" rtl="0">
                        <a:lnSpc>
                          <a:spcPct val="115000"/>
                        </a:lnSpc>
                        <a:spcBef>
                          <a:spcPts val="0"/>
                        </a:spcBef>
                        <a:spcAft>
                          <a:spcPts val="0"/>
                        </a:spcAft>
                        <a:buNone/>
                      </a:pPr>
                      <a:r>
                        <a:rPr lang="en" sz="1300"/>
                        <a:t>Week 5</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300"/>
                        <a:t>New Year's Eve glam tutorials and product bundles for a festive season finale</a:t>
                      </a:r>
                      <a:endParaRPr sz="1300"/>
                    </a:p>
                  </a:txBody>
                  <a:tcPr marL="38100" marR="38100" marT="25400" marB="25400" anchor="b">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C846-5578-565A-67FC-887BFA3829ED}"/>
              </a:ext>
            </a:extLst>
          </p:cNvPr>
          <p:cNvSpPr>
            <a:spLocks noGrp="1"/>
          </p:cNvSpPr>
          <p:nvPr>
            <p:ph type="title"/>
          </p:nvPr>
        </p:nvSpPr>
        <p:spPr/>
        <p:txBody>
          <a:bodyPr/>
          <a:lstStyle/>
          <a:p>
            <a:r>
              <a:rPr lang="lv-LV" dirty="0"/>
              <a:t>Strategy</a:t>
            </a:r>
            <a:endParaRPr lang="en-US" dirty="0"/>
          </a:p>
        </p:txBody>
      </p:sp>
      <p:sp>
        <p:nvSpPr>
          <p:cNvPr id="3" name="Content Placeholder 2">
            <a:extLst>
              <a:ext uri="{FF2B5EF4-FFF2-40B4-BE49-F238E27FC236}">
                <a16:creationId xmlns:a16="http://schemas.microsoft.com/office/drawing/2014/main" id="{9A6591EA-9AF3-EF78-5BAA-83EE16467C8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00018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Engagement strategy</a:t>
            </a:r>
            <a:endParaRPr/>
          </a:p>
        </p:txBody>
      </p:sp>
      <p:pic>
        <p:nvPicPr>
          <p:cNvPr id="116" name="Google Shape;116;p23"/>
          <p:cNvPicPr preferRelativeResize="0"/>
          <p:nvPr/>
        </p:nvPicPr>
        <p:blipFill>
          <a:blip r:embed="rId3">
            <a:alphaModFix/>
          </a:blip>
          <a:stretch>
            <a:fillRect/>
          </a:stretch>
        </p:blipFill>
        <p:spPr>
          <a:xfrm>
            <a:off x="1796834" y="1477101"/>
            <a:ext cx="9057127" cy="509463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Influencer Partnerships</a:t>
            </a:r>
            <a:endParaRPr/>
          </a:p>
        </p:txBody>
      </p:sp>
      <p:sp>
        <p:nvSpPr>
          <p:cNvPr id="122" name="Google Shape;122;p24"/>
          <p:cNvSpPr txBox="1">
            <a:spLocks noGrp="1"/>
          </p:cNvSpPr>
          <p:nvPr>
            <p:ph type="body" idx="1"/>
          </p:nvPr>
        </p:nvSpPr>
        <p:spPr>
          <a:xfrm>
            <a:off x="415600" y="1536633"/>
            <a:ext cx="11360800" cy="4922800"/>
          </a:xfrm>
          <a:prstGeom prst="rect">
            <a:avLst/>
          </a:prstGeom>
        </p:spPr>
        <p:txBody>
          <a:bodyPr spcFirstLastPara="1" vert="horz" wrap="square" lIns="121900" tIns="121900" rIns="121900" bIns="121900" rtlCol="0" anchor="t" anchorCtr="0">
            <a:normAutofit fontScale="92500" lnSpcReduction="10000"/>
          </a:bodyPr>
          <a:lstStyle/>
          <a:p>
            <a:pPr marL="0" indent="0">
              <a:buNone/>
            </a:pPr>
            <a:r>
              <a:rPr lang="en"/>
              <a:t>We want to make partnerships with influencers in next domains:</a:t>
            </a:r>
            <a:endParaRPr/>
          </a:p>
          <a:p>
            <a:pPr indent="-422899">
              <a:spcBef>
                <a:spcPts val="1600"/>
              </a:spcBef>
              <a:buSzPct val="100000"/>
            </a:pPr>
            <a:r>
              <a:rPr lang="en"/>
              <a:t>Beauty care</a:t>
            </a:r>
            <a:endParaRPr/>
          </a:p>
          <a:p>
            <a:pPr indent="-422899">
              <a:buSzPct val="100000"/>
            </a:pPr>
            <a:r>
              <a:rPr lang="en"/>
              <a:t>Design</a:t>
            </a:r>
            <a:endParaRPr/>
          </a:p>
          <a:p>
            <a:pPr indent="-422899">
              <a:buSzPct val="100000"/>
            </a:pPr>
            <a:r>
              <a:rPr lang="en"/>
              <a:t>Family</a:t>
            </a:r>
            <a:endParaRPr/>
          </a:p>
          <a:p>
            <a:pPr indent="-422899">
              <a:buSzPct val="100000"/>
            </a:pPr>
            <a:r>
              <a:rPr lang="en"/>
              <a:t>Food</a:t>
            </a:r>
            <a:endParaRPr/>
          </a:p>
          <a:p>
            <a:pPr indent="-422899">
              <a:buSzPct val="100000"/>
            </a:pPr>
            <a:r>
              <a:rPr lang="en"/>
              <a:t>Art and show business</a:t>
            </a:r>
            <a:endParaRPr/>
          </a:p>
          <a:p>
            <a:pPr indent="-422899">
              <a:buSzPct val="100000"/>
            </a:pPr>
            <a:r>
              <a:rPr lang="en"/>
              <a:t>Entertainment</a:t>
            </a:r>
            <a:endParaRPr/>
          </a:p>
          <a:p>
            <a:pPr indent="-422899">
              <a:buSzPct val="100000"/>
            </a:pPr>
            <a:r>
              <a:rPr lang="en"/>
              <a:t>Fashion and style</a:t>
            </a:r>
            <a:endParaRPr/>
          </a:p>
          <a:p>
            <a:pPr indent="-422899">
              <a:buSzPct val="100000"/>
            </a:pPr>
            <a:r>
              <a:rPr lang="en"/>
              <a:t>Sports and fitness</a:t>
            </a:r>
            <a:endParaRPr/>
          </a:p>
          <a:p>
            <a:pPr marL="0" indent="0">
              <a:spcBef>
                <a:spcPts val="1600"/>
              </a:spcBef>
              <a:buNone/>
            </a:pPr>
            <a:endParaRPr/>
          </a:p>
          <a:p>
            <a:pPr marL="0" indent="0">
              <a:spcBef>
                <a:spcPts val="1600"/>
              </a:spcBef>
              <a:buNone/>
            </a:pPr>
            <a:r>
              <a:rPr lang="en"/>
              <a:t>Preferable number of followers should be starting from 20K.</a:t>
            </a:r>
            <a:endParaRPr/>
          </a:p>
          <a:p>
            <a:pPr marL="0" indent="0">
              <a:spcBef>
                <a:spcPts val="1600"/>
              </a:spcBef>
              <a:buNone/>
            </a:pPr>
            <a:r>
              <a:rPr lang="en"/>
              <a:t>All influencers must have good reputation.</a:t>
            </a:r>
            <a:endParaRPr/>
          </a:p>
          <a:p>
            <a:pPr marL="0" indent="0">
              <a:spcBef>
                <a:spcPts val="1600"/>
              </a:spcBef>
              <a:spcAft>
                <a:spcPts val="160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Analytics tools for TikTok. </a:t>
            </a:r>
            <a:r>
              <a:rPr lang="en" b="1"/>
              <a:t>Sprout social</a:t>
            </a:r>
            <a:r>
              <a:rPr lang="en"/>
              <a:t>.</a:t>
            </a:r>
            <a:endParaRPr/>
          </a:p>
        </p:txBody>
      </p:sp>
      <p:sp>
        <p:nvSpPr>
          <p:cNvPr id="128" name="Google Shape;128;p25"/>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Sprout Social is an all-in-one social media management platform that offers a number of features — TikTok analytics being just one. Sprout Social can be used to create a birds-eye-view of your entire social media plan.</a:t>
            </a:r>
            <a:endParaRPr/>
          </a:p>
          <a:p>
            <a:pPr marL="0" indent="0" algn="just">
              <a:spcBef>
                <a:spcPts val="1600"/>
              </a:spcBef>
              <a:buNone/>
            </a:pPr>
            <a:r>
              <a:rPr lang="en"/>
              <a:t>Key features:</a:t>
            </a:r>
            <a:endParaRPr/>
          </a:p>
          <a:p>
            <a:pPr indent="-411470" algn="just">
              <a:spcBef>
                <a:spcPts val="1600"/>
              </a:spcBef>
              <a:buSzPct val="100000"/>
            </a:pPr>
            <a:r>
              <a:rPr lang="en"/>
              <a:t>Build custom reports so you’re including the exact metrics and data that are important to your business.</a:t>
            </a:r>
            <a:endParaRPr/>
          </a:p>
          <a:p>
            <a:pPr indent="-411470" algn="just">
              <a:buSzPct val="100000"/>
            </a:pPr>
            <a:r>
              <a:rPr lang="en"/>
              <a:t>Separate paid and organic analytics to seamlessly include in reports.</a:t>
            </a:r>
            <a:endParaRPr/>
          </a:p>
          <a:p>
            <a:pPr indent="-411470" algn="just">
              <a:buSzPct val="100000"/>
            </a:pPr>
            <a:r>
              <a:rPr lang="en"/>
              <a:t>View your results in different graphs so you can easily see what the numbers mean.</a:t>
            </a:r>
            <a:endParaRPr/>
          </a:p>
          <a:p>
            <a:pPr indent="-411470" algn="just">
              <a:buSzPct val="100000"/>
            </a:pPr>
            <a:r>
              <a:rPr lang="en"/>
              <a:t>Access your analytics overview, audience demographics and engagement data from your TikTok.</a:t>
            </a:r>
            <a:endParaRPr/>
          </a:p>
        </p:txBody>
      </p:sp>
      <p:pic>
        <p:nvPicPr>
          <p:cNvPr id="129" name="Google Shape;129;p25"/>
          <p:cNvPicPr preferRelativeResize="0"/>
          <p:nvPr/>
        </p:nvPicPr>
        <p:blipFill>
          <a:blip r:embed="rId3">
            <a:alphaModFix/>
          </a:blip>
          <a:stretch>
            <a:fillRect/>
          </a:stretch>
        </p:blipFill>
        <p:spPr>
          <a:xfrm>
            <a:off x="6502401" y="1688567"/>
            <a:ext cx="5689601" cy="35466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Socialinsider</a:t>
            </a:r>
            <a:r>
              <a:rPr lang="en"/>
              <a:t>.</a:t>
            </a:r>
            <a:endParaRPr/>
          </a:p>
          <a:p>
            <a:endParaRPr/>
          </a:p>
        </p:txBody>
      </p:sp>
      <p:sp>
        <p:nvSpPr>
          <p:cNvPr id="135" name="Google Shape;135;p26"/>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Socialinsider is another social media management tool that offers several different features—TikTok analytics being one of them. Socialinsider enables its users to monitor metrics like views, engagement, follower growth and more, while also giving them access to information like historical content trends and top-performing content.</a:t>
            </a:r>
            <a:endParaRPr/>
          </a:p>
          <a:p>
            <a:pPr marL="0" indent="0">
              <a:spcBef>
                <a:spcPts val="1600"/>
              </a:spcBef>
              <a:buNone/>
            </a:pPr>
            <a:r>
              <a:rPr lang="en"/>
              <a:t>Key features:</a:t>
            </a:r>
            <a:endParaRPr/>
          </a:p>
          <a:p>
            <a:pPr indent="-411470" algn="just">
              <a:spcBef>
                <a:spcPts val="1600"/>
              </a:spcBef>
              <a:buSzPct val="100000"/>
            </a:pPr>
            <a:r>
              <a:rPr lang="en"/>
              <a:t>Compare your TikTok metrics over time by viewing historical data to find trends within your own content.</a:t>
            </a:r>
            <a:endParaRPr/>
          </a:p>
          <a:p>
            <a:pPr indent="-411470" algn="just">
              <a:buSzPct val="100000"/>
            </a:pPr>
            <a:r>
              <a:rPr lang="en"/>
              <a:t>Discover your most popular categories of content so you can easily create more that resonates with your audience.</a:t>
            </a:r>
            <a:endParaRPr/>
          </a:p>
          <a:p>
            <a:pPr indent="-411470" algn="just">
              <a:buSzPct val="100000"/>
            </a:pPr>
            <a:r>
              <a:rPr lang="en"/>
              <a:t>View charts and graphs with your TikTok metrics to interpret their meanings.</a:t>
            </a:r>
            <a:endParaRPr/>
          </a:p>
        </p:txBody>
      </p:sp>
      <p:pic>
        <p:nvPicPr>
          <p:cNvPr id="136" name="Google Shape;136;p26"/>
          <p:cNvPicPr preferRelativeResize="0"/>
          <p:nvPr/>
        </p:nvPicPr>
        <p:blipFill>
          <a:blip r:embed="rId3">
            <a:alphaModFix/>
          </a:blip>
          <a:stretch>
            <a:fillRect/>
          </a:stretch>
        </p:blipFill>
        <p:spPr>
          <a:xfrm>
            <a:off x="6586234" y="1536633"/>
            <a:ext cx="4914900" cy="414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Keyhole</a:t>
            </a:r>
            <a:r>
              <a:rPr lang="en"/>
              <a:t>.</a:t>
            </a:r>
            <a:endParaRPr/>
          </a:p>
          <a:p>
            <a:endParaRPr/>
          </a:p>
        </p:txBody>
      </p:sp>
      <p:sp>
        <p:nvSpPr>
          <p:cNvPr id="142" name="Google Shape;142;p27"/>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Keyhole is another comprehensive tool that is solely dedicated to social media analytics and helping brands monitor their online performance. While brands can access publishing and scheduling tools, most features include social listening, historical trend tracking, influencer tracking and the like.</a:t>
            </a:r>
            <a:endParaRPr/>
          </a:p>
          <a:p>
            <a:pPr marL="0" indent="0">
              <a:spcBef>
                <a:spcPts val="1600"/>
              </a:spcBef>
              <a:buNone/>
            </a:pPr>
            <a:r>
              <a:rPr lang="en"/>
              <a:t>Key features:</a:t>
            </a:r>
            <a:endParaRPr/>
          </a:p>
          <a:p>
            <a:pPr indent="-422899" algn="just">
              <a:spcBef>
                <a:spcPts val="1600"/>
              </a:spcBef>
              <a:buSzPct val="100000"/>
            </a:pPr>
            <a:r>
              <a:rPr lang="en"/>
              <a:t>Measure your accounts over time to get accurate historical data and trend analysis.</a:t>
            </a:r>
            <a:endParaRPr/>
          </a:p>
          <a:p>
            <a:pPr indent="-422899" algn="just">
              <a:buSzPct val="100000"/>
            </a:pPr>
            <a:r>
              <a:rPr lang="en"/>
              <a:t>Find optimal posting times to further improve your overall reach and presence.</a:t>
            </a:r>
            <a:endParaRPr/>
          </a:p>
          <a:p>
            <a:pPr indent="-422899" algn="just">
              <a:buSzPct val="100000"/>
            </a:pPr>
            <a:r>
              <a:rPr lang="en"/>
              <a:t>Get deeper insights into your audience and what they want to see from you.</a:t>
            </a:r>
            <a:endParaRPr/>
          </a:p>
        </p:txBody>
      </p:sp>
      <p:pic>
        <p:nvPicPr>
          <p:cNvPr id="143" name="Google Shape;143;p27"/>
          <p:cNvPicPr preferRelativeResize="0"/>
          <p:nvPr/>
        </p:nvPicPr>
        <p:blipFill>
          <a:blip r:embed="rId3">
            <a:alphaModFix/>
          </a:blip>
          <a:stretch>
            <a:fillRect/>
          </a:stretch>
        </p:blipFill>
        <p:spPr>
          <a:xfrm>
            <a:off x="6291633" y="1605500"/>
            <a:ext cx="5689600" cy="302361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Instagram. </a:t>
            </a:r>
            <a:r>
              <a:rPr lang="en" b="1"/>
              <a:t>SocialBook</a:t>
            </a:r>
            <a:r>
              <a:rPr lang="en"/>
              <a:t>.</a:t>
            </a:r>
            <a:endParaRPr/>
          </a:p>
        </p:txBody>
      </p:sp>
      <p:sp>
        <p:nvSpPr>
          <p:cNvPr id="149" name="Google Shape;149;p28"/>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0000" lnSpcReduction="20000"/>
          </a:bodyPr>
          <a:lstStyle/>
          <a:p>
            <a:pPr marL="0" indent="0" algn="just">
              <a:buNone/>
            </a:pPr>
            <a:r>
              <a:rPr lang="en"/>
              <a:t>SocialBook is an Instagram analytics tool that helps brands and influencers boost their social media outreach and grow their business. SocialBook helps brands save time in searching for, contacting, and collaborating with influencers.</a:t>
            </a:r>
            <a:endParaRPr/>
          </a:p>
          <a:p>
            <a:pPr marL="0" indent="0">
              <a:spcBef>
                <a:spcPts val="1600"/>
              </a:spcBef>
              <a:buNone/>
            </a:pPr>
            <a:r>
              <a:rPr lang="en"/>
              <a:t>SocialBook best features</a:t>
            </a:r>
            <a:endParaRPr/>
          </a:p>
          <a:p>
            <a:pPr indent="-411470" algn="just">
              <a:spcBef>
                <a:spcPts val="1600"/>
              </a:spcBef>
              <a:buSzPct val="100000"/>
            </a:pPr>
            <a:r>
              <a:rPr lang="en"/>
              <a:t>Manage influencer relationships by adding notes to profiles and get a clear picture of collaboration</a:t>
            </a:r>
            <a:endParaRPr/>
          </a:p>
          <a:p>
            <a:pPr indent="-411470" algn="just">
              <a:buSzPct val="100000"/>
            </a:pPr>
            <a:r>
              <a:rPr lang="en"/>
              <a:t>Integration features let you send bulk emails to all the influencers in your list in one go</a:t>
            </a:r>
            <a:endParaRPr/>
          </a:p>
          <a:p>
            <a:pPr indent="-411470" algn="just">
              <a:buSzPct val="100000"/>
            </a:pPr>
            <a:r>
              <a:rPr lang="en"/>
              <a:t>Evaluate each influencer’s performance and revenue by tracking their unique coupon codes</a:t>
            </a:r>
            <a:endParaRPr/>
          </a:p>
          <a:p>
            <a:pPr indent="-411470" algn="just">
              <a:buSzPct val="100000"/>
            </a:pPr>
            <a:r>
              <a:rPr lang="en"/>
              <a:t>Track marketing KPIs using the account analytics dashboard and get insights on campaign costs</a:t>
            </a:r>
            <a:endParaRPr/>
          </a:p>
        </p:txBody>
      </p:sp>
      <p:pic>
        <p:nvPicPr>
          <p:cNvPr id="150" name="Google Shape;150;p28"/>
          <p:cNvPicPr preferRelativeResize="0"/>
          <p:nvPr/>
        </p:nvPicPr>
        <p:blipFill>
          <a:blip r:embed="rId3">
            <a:alphaModFix/>
          </a:blip>
          <a:stretch>
            <a:fillRect/>
          </a:stretch>
        </p:blipFill>
        <p:spPr>
          <a:xfrm>
            <a:off x="6299200" y="1560167"/>
            <a:ext cx="5689600" cy="34122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Facebook. </a:t>
            </a:r>
            <a:r>
              <a:rPr lang="en" b="1"/>
              <a:t>Quintly</a:t>
            </a:r>
            <a:r>
              <a:rPr lang="en"/>
              <a:t>.</a:t>
            </a:r>
            <a:endParaRPr/>
          </a:p>
          <a:p>
            <a:endParaRPr/>
          </a:p>
        </p:txBody>
      </p:sp>
      <p:sp>
        <p:nvSpPr>
          <p:cNvPr id="156" name="Google Shape;156;p29"/>
          <p:cNvSpPr txBox="1">
            <a:spLocks noGrp="1"/>
          </p:cNvSpPr>
          <p:nvPr>
            <p:ph type="body" idx="1"/>
          </p:nvPr>
        </p:nvSpPr>
        <p:spPr>
          <a:xfrm>
            <a:off x="703000" y="1514000"/>
            <a:ext cx="7062000" cy="4555200"/>
          </a:xfrm>
          <a:prstGeom prst="rect">
            <a:avLst/>
          </a:prstGeom>
        </p:spPr>
        <p:txBody>
          <a:bodyPr spcFirstLastPara="1" vert="horz" wrap="square" lIns="121900" tIns="121900" rIns="121900" bIns="121900" rtlCol="0" anchor="t" anchorCtr="0">
            <a:normAutofit fontScale="62500" lnSpcReduction="20000"/>
          </a:bodyPr>
          <a:lstStyle/>
          <a:p>
            <a:pPr marL="0" indent="0" algn="just">
              <a:buNone/>
            </a:pPr>
            <a:r>
              <a:rPr lang="en"/>
              <a:t>Quintly is a social media analytics tool that allows you to see detailed analytics for all of your Facebook ads. This includes campaign information, ad performance, and audience insights. </a:t>
            </a:r>
            <a:endParaRPr/>
          </a:p>
          <a:p>
            <a:pPr marL="0" indent="0" algn="just">
              <a:spcBef>
                <a:spcPts val="1600"/>
              </a:spcBef>
              <a:buNone/>
            </a:pPr>
            <a:r>
              <a:rPr lang="en"/>
              <a:t>With the help of this powerful software Facebook ads platform, you’ll be equipped with all the tools you need to track and analyse the Facebook KPIs that matter to your business. For instance, you can analyse how many new fans you gain, where they come from, their age and gender, etc. The platform also tracks what type of content resonates with your audience the most by tracking comments, shares, and likes. </a:t>
            </a:r>
            <a:endParaRPr/>
          </a:p>
          <a:p>
            <a:pPr marL="0" indent="0" algn="just">
              <a:spcBef>
                <a:spcPts val="1600"/>
              </a:spcBef>
              <a:buNone/>
            </a:pPr>
            <a:r>
              <a:rPr lang="en"/>
              <a:t>Another great thing is that you’ll be able to integrate paid data into your overall marketing analyses and combine it with organic data to improve your overall strategy.  </a:t>
            </a:r>
            <a:endParaRPr/>
          </a:p>
          <a:p>
            <a:pPr marL="0" indent="0">
              <a:spcBef>
                <a:spcPts val="1600"/>
              </a:spcBef>
              <a:buNone/>
            </a:pPr>
            <a:r>
              <a:rPr lang="en"/>
              <a:t>Key features:</a:t>
            </a:r>
            <a:endParaRPr/>
          </a:p>
          <a:p>
            <a:pPr indent="-388610" algn="just">
              <a:spcBef>
                <a:spcPts val="1600"/>
              </a:spcBef>
              <a:buSzPct val="100000"/>
            </a:pPr>
            <a:r>
              <a:rPr lang="en"/>
              <a:t>Choose from 350+ metrics to set up meaningful analyses.</a:t>
            </a:r>
            <a:endParaRPr/>
          </a:p>
          <a:p>
            <a:pPr indent="-388610" algn="just">
              <a:buSzPct val="100000"/>
            </a:pPr>
            <a:r>
              <a:rPr lang="en"/>
              <a:t>Draw valuable conclusions from competitive analysis and stay on top of what other players do.</a:t>
            </a:r>
            <a:endParaRPr/>
          </a:p>
          <a:p>
            <a:pPr indent="-388610" algn="just">
              <a:buSzPct val="100000"/>
            </a:pPr>
            <a:r>
              <a:rPr lang="en"/>
              <a:t>Convert your analysis into recurring, automated reports.</a:t>
            </a:r>
            <a:endParaRPr/>
          </a:p>
          <a:p>
            <a:pPr indent="-388610" algn="just">
              <a:buSzPct val="100000"/>
            </a:pPr>
            <a:endParaRPr/>
          </a:p>
        </p:txBody>
      </p:sp>
      <p:pic>
        <p:nvPicPr>
          <p:cNvPr id="157" name="Google Shape;157;p29"/>
          <p:cNvPicPr preferRelativeResize="0"/>
          <p:nvPr/>
        </p:nvPicPr>
        <p:blipFill>
          <a:blip r:embed="rId3">
            <a:alphaModFix/>
          </a:blip>
          <a:stretch>
            <a:fillRect/>
          </a:stretch>
        </p:blipFill>
        <p:spPr>
          <a:xfrm>
            <a:off x="7765000" y="1627934"/>
            <a:ext cx="4418032" cy="14419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pPr>
              <a:buClr>
                <a:schemeClr val="dk1"/>
              </a:buClr>
              <a:buSzPct val="39285"/>
            </a:pPr>
            <a:r>
              <a:rPr lang="en"/>
              <a:t>Analytics tools for TikTok. </a:t>
            </a:r>
            <a:r>
              <a:rPr lang="en" b="1"/>
              <a:t>YouTube Analytics Studio</a:t>
            </a:r>
            <a:r>
              <a:rPr lang="en"/>
              <a:t>.</a:t>
            </a:r>
            <a:endParaRPr/>
          </a:p>
        </p:txBody>
      </p:sp>
      <p:sp>
        <p:nvSpPr>
          <p:cNvPr id="163" name="Google Shape;163;p30"/>
          <p:cNvSpPr txBox="1">
            <a:spLocks noGrp="1"/>
          </p:cNvSpPr>
          <p:nvPr>
            <p:ph type="body" idx="1"/>
          </p:nvPr>
        </p:nvSpPr>
        <p:spPr>
          <a:xfrm>
            <a:off x="415600" y="1536633"/>
            <a:ext cx="5680400" cy="4555200"/>
          </a:xfrm>
          <a:prstGeom prst="rect">
            <a:avLst/>
          </a:prstGeom>
        </p:spPr>
        <p:txBody>
          <a:bodyPr spcFirstLastPara="1" vert="horz" wrap="square" lIns="121900" tIns="121900" rIns="121900" bIns="121900" rtlCol="0" anchor="t" anchorCtr="0">
            <a:normAutofit fontScale="77500" lnSpcReduction="20000"/>
          </a:bodyPr>
          <a:lstStyle/>
          <a:p>
            <a:pPr marL="0" indent="0" algn="just">
              <a:buNone/>
            </a:pPr>
            <a:r>
              <a:rPr lang="en"/>
              <a:t>The best place to start with YouTube analytics tools has to be the platform’s native insights studio. Available to all channels and creators, this in-built analytics platform gives you a helpful insight into your channel and content’s performance. </a:t>
            </a:r>
            <a:endParaRPr/>
          </a:p>
          <a:p>
            <a:pPr marL="0" indent="0" algn="just">
              <a:spcBef>
                <a:spcPts val="1600"/>
              </a:spcBef>
              <a:buNone/>
            </a:pPr>
            <a:r>
              <a:rPr lang="en"/>
              <a:t>Use the Overview tab to grab a speedy summary of your account’s performance at a glance before diving deeper into channel-specific and video-specific metrics. </a:t>
            </a:r>
            <a:endParaRPr/>
          </a:p>
          <a:p>
            <a:pPr marL="0" indent="0" algn="just">
              <a:spcBef>
                <a:spcPts val="1600"/>
              </a:spcBef>
              <a:spcAft>
                <a:spcPts val="1600"/>
              </a:spcAft>
              <a:buNone/>
            </a:pPr>
            <a:r>
              <a:rPr lang="en"/>
              <a:t>If you’re experimenting with YouTube for the first time, this is a beginner-friendly tool you should use to track your content performance and your account’s analytics.</a:t>
            </a:r>
            <a:endParaRPr/>
          </a:p>
        </p:txBody>
      </p:sp>
      <p:pic>
        <p:nvPicPr>
          <p:cNvPr id="164" name="Google Shape;164;p30"/>
          <p:cNvPicPr preferRelativeResize="0"/>
          <p:nvPr/>
        </p:nvPicPr>
        <p:blipFill>
          <a:blip r:embed="rId3">
            <a:alphaModFix/>
          </a:blip>
          <a:stretch>
            <a:fillRect/>
          </a:stretch>
        </p:blipFill>
        <p:spPr>
          <a:xfrm>
            <a:off x="6299200" y="1560168"/>
            <a:ext cx="5689600" cy="30396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p:txBody>
          <a:bodyPr/>
          <a:lstStyle/>
          <a:p>
            <a:r>
              <a:rPr lang="lv-LV" dirty="0"/>
              <a:t>5. Other slides .......Raimonds, Jurijs</a:t>
            </a:r>
            <a:endParaRPr lang="en-US" dirty="0"/>
          </a:p>
        </p:txBody>
      </p:sp>
      <p:sp>
        <p:nvSpPr>
          <p:cNvPr id="3" name="Content Placeholder 2">
            <a:extLst>
              <a:ext uri="{FF2B5EF4-FFF2-40B4-BE49-F238E27FC236}">
                <a16:creationId xmlns:a16="http://schemas.microsoft.com/office/drawing/2014/main" id="{8A31DF19-2559-3BC0-BC17-2540C47397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4054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7030-A9F7-F9D2-52C4-70C579187646}"/>
              </a:ext>
            </a:extLst>
          </p:cNvPr>
          <p:cNvSpPr>
            <a:spLocks noGrp="1"/>
          </p:cNvSpPr>
          <p:nvPr>
            <p:ph type="title"/>
          </p:nvPr>
        </p:nvSpPr>
        <p:spPr/>
        <p:txBody>
          <a:bodyPr/>
          <a:lstStyle/>
          <a:p>
            <a:r>
              <a:rPr lang="lv-LV" dirty="0"/>
              <a:t>6. </a:t>
            </a:r>
            <a:r>
              <a:rPr lang="en-US" dirty="0"/>
              <a:t>Email Marketing </a:t>
            </a:r>
          </a:p>
        </p:txBody>
      </p:sp>
      <p:sp>
        <p:nvSpPr>
          <p:cNvPr id="3" name="Content Placeholder 2">
            <a:extLst>
              <a:ext uri="{FF2B5EF4-FFF2-40B4-BE49-F238E27FC236}">
                <a16:creationId xmlns:a16="http://schemas.microsoft.com/office/drawing/2014/main" id="{0868DFA4-4602-593C-CA23-23EFD6727AEC}"/>
              </a:ext>
            </a:extLst>
          </p:cNvPr>
          <p:cNvSpPr>
            <a:spLocks noGrp="1"/>
          </p:cNvSpPr>
          <p:nvPr>
            <p:ph idx="1"/>
          </p:nvPr>
        </p:nvSpPr>
        <p:spPr/>
        <p:txBody>
          <a:bodyPr>
            <a:normAutofit lnSpcReduction="10000"/>
          </a:bodyPr>
          <a:lstStyle/>
          <a:p>
            <a:pPr marL="0" indent="0">
              <a:buNone/>
            </a:pPr>
            <a:r>
              <a:rPr lang="en-US" dirty="0"/>
              <a:t>Requirements: </a:t>
            </a:r>
          </a:p>
          <a:p>
            <a:r>
              <a:rPr lang="lv-LV" dirty="0"/>
              <a:t>Emails collected from online Booking forms</a:t>
            </a:r>
          </a:p>
          <a:p>
            <a:r>
              <a:rPr lang="lv-LV" dirty="0"/>
              <a:t>Primary used for client and visitor informing and </a:t>
            </a:r>
          </a:p>
          <a:p>
            <a:pPr marL="0" indent="0">
              <a:buNone/>
            </a:pPr>
            <a:r>
              <a:rPr lang="lv-LV" dirty="0"/>
              <a:t>reaching out</a:t>
            </a:r>
          </a:p>
          <a:p>
            <a:r>
              <a:rPr lang="lv-LV" dirty="0"/>
              <a:t>Managed by Mailchimp integration</a:t>
            </a:r>
          </a:p>
          <a:p>
            <a:pPr lvl="1"/>
            <a:r>
              <a:rPr lang="lv-LV" dirty="0"/>
              <a:t>Create custom Eamil campaigns – segment them</a:t>
            </a:r>
          </a:p>
          <a:p>
            <a:pPr lvl="1"/>
            <a:r>
              <a:rPr lang="lv-LV" dirty="0"/>
              <a:t>Enables A/B testing for campaigns</a:t>
            </a:r>
          </a:p>
          <a:p>
            <a:pPr lvl="1"/>
            <a:r>
              <a:rPr lang="lv-LV" dirty="0"/>
              <a:t>Mobile ready Emailing campaigns</a:t>
            </a:r>
          </a:p>
          <a:p>
            <a:pPr lvl="1"/>
            <a:r>
              <a:rPr lang="lv-LV" dirty="0"/>
              <a:t>Track open rate and etc – analyse campaigns and automate them</a:t>
            </a:r>
          </a:p>
          <a:p>
            <a:pPr lvl="1"/>
            <a:r>
              <a:rPr lang="lv-LV" dirty="0"/>
              <a:t>Let unsubscribe and etc</a:t>
            </a:r>
          </a:p>
        </p:txBody>
      </p:sp>
      <p:pic>
        <p:nvPicPr>
          <p:cNvPr id="1026" name="Picture 2" descr="Mailchimp E-Commerce | Drupal.org">
            <a:extLst>
              <a:ext uri="{FF2B5EF4-FFF2-40B4-BE49-F238E27FC236}">
                <a16:creationId xmlns:a16="http://schemas.microsoft.com/office/drawing/2014/main" id="{61C592F2-3116-02B9-0EE4-1F4900CCE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8104" y="681037"/>
            <a:ext cx="3053255" cy="3053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675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E55FB-274B-159F-A2A6-82EDAAA8511A}"/>
              </a:ext>
            </a:extLst>
          </p:cNvPr>
          <p:cNvSpPr>
            <a:spLocks noGrp="1"/>
          </p:cNvSpPr>
          <p:nvPr>
            <p:ph type="title"/>
          </p:nvPr>
        </p:nvSpPr>
        <p:spPr/>
        <p:txBody>
          <a:bodyPr/>
          <a:lstStyle/>
          <a:p>
            <a:r>
              <a:rPr lang="lv-LV" dirty="0"/>
              <a:t>1. </a:t>
            </a:r>
            <a:r>
              <a:rPr lang="en-US" dirty="0"/>
              <a:t>Website Development </a:t>
            </a:r>
          </a:p>
        </p:txBody>
      </p:sp>
      <p:sp>
        <p:nvSpPr>
          <p:cNvPr id="3" name="Content Placeholder 2">
            <a:extLst>
              <a:ext uri="{FF2B5EF4-FFF2-40B4-BE49-F238E27FC236}">
                <a16:creationId xmlns:a16="http://schemas.microsoft.com/office/drawing/2014/main" id="{38E515D4-C2E8-FCBB-9EA9-BBC82FBB7529}"/>
              </a:ext>
            </a:extLst>
          </p:cNvPr>
          <p:cNvSpPr>
            <a:spLocks noGrp="1"/>
          </p:cNvSpPr>
          <p:nvPr>
            <p:ph idx="1"/>
          </p:nvPr>
        </p:nvSpPr>
        <p:spPr/>
        <p:txBody>
          <a:bodyPr/>
          <a:lstStyle/>
          <a:p>
            <a:r>
              <a:rPr lang="lv-LV" dirty="0"/>
              <a:t>Use simple navigation</a:t>
            </a:r>
          </a:p>
          <a:p>
            <a:endParaRPr lang="lv-LV" dirty="0"/>
          </a:p>
          <a:p>
            <a:r>
              <a:rPr lang="lv-LV" dirty="0"/>
              <a:t>Similar to competitors and best practices</a:t>
            </a:r>
          </a:p>
          <a:p>
            <a:endParaRPr lang="lv-LV" dirty="0"/>
          </a:p>
          <a:p>
            <a:r>
              <a:rPr lang="lv-LV" dirty="0"/>
              <a:t>Beaty saloon </a:t>
            </a:r>
          </a:p>
          <a:p>
            <a:endParaRPr lang="en-US" dirty="0"/>
          </a:p>
        </p:txBody>
      </p:sp>
      <p:pic>
        <p:nvPicPr>
          <p:cNvPr id="5" name="Picture 4" descr="A screenshot of a website&#10;&#10;Description automatically generated">
            <a:extLst>
              <a:ext uri="{FF2B5EF4-FFF2-40B4-BE49-F238E27FC236}">
                <a16:creationId xmlns:a16="http://schemas.microsoft.com/office/drawing/2014/main" id="{0E6B7F35-7A4E-7EBA-1BF3-23FE7135F4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0347" y="4082472"/>
            <a:ext cx="4798609" cy="2693149"/>
          </a:xfrm>
          <a:prstGeom prst="rect">
            <a:avLst/>
          </a:prstGeom>
        </p:spPr>
      </p:pic>
      <p:pic>
        <p:nvPicPr>
          <p:cNvPr id="7" name="Picture 6" descr="A person with her hand on her face&#10;&#10;Description automatically generated">
            <a:extLst>
              <a:ext uri="{FF2B5EF4-FFF2-40B4-BE49-F238E27FC236}">
                <a16:creationId xmlns:a16="http://schemas.microsoft.com/office/drawing/2014/main" id="{90C46737-E21A-A4DE-38EF-3EC3E41602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0633" y="1237190"/>
            <a:ext cx="4378036" cy="2246624"/>
          </a:xfrm>
          <a:prstGeom prst="rect">
            <a:avLst/>
          </a:prstGeom>
        </p:spPr>
      </p:pic>
      <p:pic>
        <p:nvPicPr>
          <p:cNvPr id="9" name="Picture 8">
            <a:extLst>
              <a:ext uri="{FF2B5EF4-FFF2-40B4-BE49-F238E27FC236}">
                <a16:creationId xmlns:a16="http://schemas.microsoft.com/office/drawing/2014/main" id="{E31553F5-FDE4-0E68-7DD1-BCF0DFA3FE9F}"/>
              </a:ext>
            </a:extLst>
          </p:cNvPr>
          <p:cNvPicPr>
            <a:picLocks noChangeAspect="1"/>
          </p:cNvPicPr>
          <p:nvPr/>
        </p:nvPicPr>
        <p:blipFill>
          <a:blip r:embed="rId5"/>
          <a:stretch>
            <a:fillRect/>
          </a:stretch>
        </p:blipFill>
        <p:spPr>
          <a:xfrm>
            <a:off x="7262122" y="3764184"/>
            <a:ext cx="4796834" cy="2693149"/>
          </a:xfrm>
          <a:prstGeom prst="rect">
            <a:avLst/>
          </a:prstGeom>
        </p:spPr>
      </p:pic>
      <p:pic>
        <p:nvPicPr>
          <p:cNvPr id="11" name="Picture 10">
            <a:extLst>
              <a:ext uri="{FF2B5EF4-FFF2-40B4-BE49-F238E27FC236}">
                <a16:creationId xmlns:a16="http://schemas.microsoft.com/office/drawing/2014/main" id="{04AF33D7-19F2-6931-00BC-C27EA2D42044}"/>
              </a:ext>
            </a:extLst>
          </p:cNvPr>
          <p:cNvPicPr>
            <a:picLocks noChangeAspect="1"/>
          </p:cNvPicPr>
          <p:nvPr/>
        </p:nvPicPr>
        <p:blipFill>
          <a:blip r:embed="rId6"/>
          <a:stretch>
            <a:fillRect/>
          </a:stretch>
        </p:blipFill>
        <p:spPr>
          <a:xfrm>
            <a:off x="3972560" y="4563971"/>
            <a:ext cx="4632960" cy="2307795"/>
          </a:xfrm>
          <a:prstGeom prst="rect">
            <a:avLst/>
          </a:prstGeom>
        </p:spPr>
      </p:pic>
    </p:spTree>
    <p:extLst>
      <p:ext uri="{BB962C8B-B14F-4D97-AF65-F5344CB8AC3E}">
        <p14:creationId xmlns:p14="http://schemas.microsoft.com/office/powerpoint/2010/main" val="24008740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F421-3EDD-DA66-E83E-230039B43364}"/>
              </a:ext>
            </a:extLst>
          </p:cNvPr>
          <p:cNvSpPr>
            <a:spLocks noGrp="1"/>
          </p:cNvSpPr>
          <p:nvPr>
            <p:ph type="title"/>
          </p:nvPr>
        </p:nvSpPr>
        <p:spPr/>
        <p:txBody>
          <a:bodyPr/>
          <a:lstStyle/>
          <a:p>
            <a:r>
              <a:rPr lang="lv-LV" dirty="0"/>
              <a:t>Conclusions</a:t>
            </a:r>
            <a:endParaRPr lang="en-US" dirty="0"/>
          </a:p>
        </p:txBody>
      </p:sp>
      <p:sp>
        <p:nvSpPr>
          <p:cNvPr id="3" name="Content Placeholder 2">
            <a:extLst>
              <a:ext uri="{FF2B5EF4-FFF2-40B4-BE49-F238E27FC236}">
                <a16:creationId xmlns:a16="http://schemas.microsoft.com/office/drawing/2014/main" id="{27451CA7-3B6D-35FA-1FD4-9441EB1607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18569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lv-LV" dirty="0"/>
              <a:t>Sitemap structure</a:t>
            </a:r>
            <a:endParaRPr lang="en-US" dirty="0"/>
          </a:p>
        </p:txBody>
      </p:sp>
      <p:pic>
        <p:nvPicPr>
          <p:cNvPr id="7" name="Picture 6" descr="A diagram of a service&#10;&#10;Description automatically generated">
            <a:extLst>
              <a:ext uri="{FF2B5EF4-FFF2-40B4-BE49-F238E27FC236}">
                <a16:creationId xmlns:a16="http://schemas.microsoft.com/office/drawing/2014/main" id="{0F1D3D48-82E8-7B66-31B9-6FA289870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3106" y="1980046"/>
            <a:ext cx="6637792" cy="4173866"/>
          </a:xfrm>
          <a:prstGeom prst="rect">
            <a:avLst/>
          </a:prstGeom>
        </p:spPr>
      </p:pic>
      <p:sp>
        <p:nvSpPr>
          <p:cNvPr id="8" name="Rectangle 7">
            <a:extLst>
              <a:ext uri="{FF2B5EF4-FFF2-40B4-BE49-F238E27FC236}">
                <a16:creationId xmlns:a16="http://schemas.microsoft.com/office/drawing/2014/main" id="{0E2CD744-A1B3-4CC1-4A4A-A27A026F7F8D}"/>
              </a:ext>
            </a:extLst>
          </p:cNvPr>
          <p:cNvSpPr/>
          <p:nvPr/>
        </p:nvSpPr>
        <p:spPr>
          <a:xfrm>
            <a:off x="5742432" y="3429000"/>
            <a:ext cx="2112264" cy="1261872"/>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9F3E9B2-B365-0F69-772A-FE11C590E9CA}"/>
              </a:ext>
            </a:extLst>
          </p:cNvPr>
          <p:cNvSpPr/>
          <p:nvPr/>
        </p:nvSpPr>
        <p:spPr>
          <a:xfrm rot="2594765">
            <a:off x="5906609" y="4396030"/>
            <a:ext cx="568960" cy="1168400"/>
          </a:xfrm>
          <a:prstGeom prst="down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C07B5F1-D6EC-4E0C-EB2C-303C3C32F96C}"/>
              </a:ext>
            </a:extLst>
          </p:cNvPr>
          <p:cNvSpPr/>
          <p:nvPr/>
        </p:nvSpPr>
        <p:spPr>
          <a:xfrm>
            <a:off x="2415218" y="5117707"/>
            <a:ext cx="3327214" cy="1325563"/>
          </a:xfrm>
          <a:prstGeom prst="rect">
            <a:avLst/>
          </a:prstGeom>
          <a:solidFill>
            <a:srgbClr val="FF0000">
              <a:alpha val="23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024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en-US" dirty="0"/>
              <a:t>User-Friendly Design</a:t>
            </a:r>
            <a:r>
              <a:rPr lang="lv-LV" dirty="0"/>
              <a:t> on all devices</a:t>
            </a:r>
            <a:endParaRPr lang="en-US" dirty="0"/>
          </a:p>
        </p:txBody>
      </p:sp>
      <p:pic>
        <p:nvPicPr>
          <p:cNvPr id="6" name="Picture 5" descr="A screenshot of a computer&#10;&#10;Description automatically generated">
            <a:extLst>
              <a:ext uri="{FF2B5EF4-FFF2-40B4-BE49-F238E27FC236}">
                <a16:creationId xmlns:a16="http://schemas.microsoft.com/office/drawing/2014/main" id="{3D137826-8B08-750D-6F1F-61153C8F3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85" y="2017376"/>
            <a:ext cx="6367857" cy="3487312"/>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D947B650-499C-69FB-30C8-C87E8023FD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2615" y="1307592"/>
            <a:ext cx="2325830" cy="4736592"/>
          </a:xfrm>
          <a:prstGeom prst="rect">
            <a:avLst/>
          </a:prstGeom>
        </p:spPr>
      </p:pic>
    </p:spTree>
    <p:extLst>
      <p:ext uri="{BB962C8B-B14F-4D97-AF65-F5344CB8AC3E}">
        <p14:creationId xmlns:p14="http://schemas.microsoft.com/office/powerpoint/2010/main" val="352499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a:xfrm>
            <a:off x="838200" y="365125"/>
            <a:ext cx="11160760" cy="1325563"/>
          </a:xfrm>
        </p:spPr>
        <p:txBody>
          <a:bodyPr/>
          <a:lstStyle/>
          <a:p>
            <a:r>
              <a:rPr lang="en-US" dirty="0"/>
              <a:t>User-Friendly Design</a:t>
            </a:r>
            <a:r>
              <a:rPr lang="lv-LV" dirty="0"/>
              <a:t> – Call To Action for booking</a:t>
            </a:r>
            <a:endParaRPr lang="en-US" dirty="0"/>
          </a:p>
        </p:txBody>
      </p:sp>
      <p:pic>
        <p:nvPicPr>
          <p:cNvPr id="4" name="Picture 3" descr="A screenshot of a computer&#10;&#10;Description automatically generated">
            <a:extLst>
              <a:ext uri="{FF2B5EF4-FFF2-40B4-BE49-F238E27FC236}">
                <a16:creationId xmlns:a16="http://schemas.microsoft.com/office/drawing/2014/main" id="{77BDD390-2706-50F9-545B-8981BF354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33" y="1450448"/>
            <a:ext cx="9496494" cy="520068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0E64AB6-04FB-3F5C-E77B-C9B7088BB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8649" y="1292187"/>
            <a:ext cx="9496494" cy="5200688"/>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66CBCA3-FAFD-0553-E54C-78292233DD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5506" y="1292187"/>
            <a:ext cx="9496494" cy="520068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DE5A3DD-394A-765C-8CED-7F13B981A9B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2697" y="1608709"/>
            <a:ext cx="9496494" cy="5200688"/>
          </a:xfrm>
          <a:prstGeom prst="rect">
            <a:avLst/>
          </a:prstGeom>
        </p:spPr>
      </p:pic>
    </p:spTree>
    <p:extLst>
      <p:ext uri="{BB962C8B-B14F-4D97-AF65-F5344CB8AC3E}">
        <p14:creationId xmlns:p14="http://schemas.microsoft.com/office/powerpoint/2010/main" val="300413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D1755-A109-8BC2-3AF7-45382BD44F66}"/>
              </a:ext>
            </a:extLst>
          </p:cNvPr>
          <p:cNvSpPr>
            <a:spLocks noGrp="1"/>
          </p:cNvSpPr>
          <p:nvPr>
            <p:ph type="title"/>
          </p:nvPr>
        </p:nvSpPr>
        <p:spPr/>
        <p:txBody>
          <a:bodyPr/>
          <a:lstStyle/>
          <a:p>
            <a:r>
              <a:rPr lang="lv-LV"/>
              <a:t>Site Development – used tools</a:t>
            </a:r>
            <a:endParaRPr lang="en-US" dirty="0"/>
          </a:p>
        </p:txBody>
      </p:sp>
      <p:sp>
        <p:nvSpPr>
          <p:cNvPr id="3" name="Content Placeholder 2">
            <a:extLst>
              <a:ext uri="{FF2B5EF4-FFF2-40B4-BE49-F238E27FC236}">
                <a16:creationId xmlns:a16="http://schemas.microsoft.com/office/drawing/2014/main" id="{5DA9556D-06AC-4B70-5C27-CED8AED37AFB}"/>
              </a:ext>
            </a:extLst>
          </p:cNvPr>
          <p:cNvSpPr>
            <a:spLocks noGrp="1"/>
          </p:cNvSpPr>
          <p:nvPr>
            <p:ph idx="1"/>
          </p:nvPr>
        </p:nvSpPr>
        <p:spPr>
          <a:xfrm>
            <a:off x="838200" y="1825625"/>
            <a:ext cx="9293772" cy="4351338"/>
          </a:xfrm>
        </p:spPr>
        <p:txBody>
          <a:bodyPr>
            <a:normAutofit fontScale="92500" lnSpcReduction="10000"/>
          </a:bodyPr>
          <a:lstStyle/>
          <a:p>
            <a:r>
              <a:rPr lang="lv-LV"/>
              <a:t>For website – CMS Wordpress</a:t>
            </a:r>
          </a:p>
          <a:p>
            <a:pPr lvl="1"/>
            <a:r>
              <a:rPr lang="lv-LV"/>
              <a:t>Elementor for site building</a:t>
            </a:r>
          </a:p>
          <a:p>
            <a:pPr lvl="1"/>
            <a:r>
              <a:rPr lang="lv-LV"/>
              <a:t>Add SSL Certificate for the https</a:t>
            </a:r>
          </a:p>
          <a:p>
            <a:pPr lvl="1"/>
            <a:r>
              <a:rPr lang="lv-LV"/>
              <a:t>YOAST SEO add on for SEO management – sitemaps, eading management etc.</a:t>
            </a:r>
          </a:p>
          <a:p>
            <a:pPr lvl="1"/>
            <a:r>
              <a:rPr lang="lv-LV"/>
              <a:t>Calendly, Motopress or Salonbbokingsystem – so to manage bookings</a:t>
            </a:r>
          </a:p>
          <a:p>
            <a:pPr lvl="1"/>
            <a:r>
              <a:rPr lang="lv-LV"/>
              <a:t>Stripe integration for payments</a:t>
            </a:r>
          </a:p>
          <a:p>
            <a:pPr lvl="1"/>
            <a:endParaRPr lang="lv-LV"/>
          </a:p>
          <a:p>
            <a:r>
              <a:rPr lang="lv-LV"/>
              <a:t>Adding code snippets for calendar and stripe in page</a:t>
            </a:r>
          </a:p>
          <a:p>
            <a:pPr marL="0" indent="0">
              <a:buNone/>
            </a:pPr>
            <a:endParaRPr lang="lv-LV"/>
          </a:p>
          <a:p>
            <a:pPr marL="0" indent="0">
              <a:buNone/>
            </a:pPr>
            <a:r>
              <a:rPr lang="lv-LV"/>
              <a:t>Focus on booking system - but some in site payments may be in future</a:t>
            </a:r>
          </a:p>
          <a:p>
            <a:endParaRPr lang="lv-LV"/>
          </a:p>
          <a:p>
            <a:pPr lvl="1"/>
            <a:endParaRPr lang="en-US" dirty="0"/>
          </a:p>
        </p:txBody>
      </p:sp>
      <p:pic>
        <p:nvPicPr>
          <p:cNvPr id="2050" name="Picture 2" descr="Trademark Policy – WordPress Foundation">
            <a:extLst>
              <a:ext uri="{FF2B5EF4-FFF2-40B4-BE49-F238E27FC236}">
                <a16:creationId xmlns:a16="http://schemas.microsoft.com/office/drawing/2014/main" id="{CD911A37-9A00-9881-7EC4-69252A6670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6262" y="251675"/>
            <a:ext cx="1418896" cy="14188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mpatibility between Elementor plugin and WPML">
            <a:extLst>
              <a:ext uri="{FF2B5EF4-FFF2-40B4-BE49-F238E27FC236}">
                <a16:creationId xmlns:a16="http://schemas.microsoft.com/office/drawing/2014/main" id="{C68C9BBC-CAAA-310E-4EA5-B331C0470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4276" y="1497286"/>
            <a:ext cx="1082867" cy="108286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Yoast SEO Setup and Configuration | SEOintheSUN Services">
            <a:extLst>
              <a:ext uri="{FF2B5EF4-FFF2-40B4-BE49-F238E27FC236}">
                <a16:creationId xmlns:a16="http://schemas.microsoft.com/office/drawing/2014/main" id="{07CD7F22-6B57-8F82-67BE-1D181B8AE2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1755" y="2659117"/>
            <a:ext cx="887907" cy="88790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endly Reviews: 2150+ User Reviews and Ratings in 2024 | G2">
            <a:extLst>
              <a:ext uri="{FF2B5EF4-FFF2-40B4-BE49-F238E27FC236}">
                <a16:creationId xmlns:a16="http://schemas.microsoft.com/office/drawing/2014/main" id="{766ED2AE-3D6D-4C07-37D8-B68EC71608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9920" y="3712314"/>
            <a:ext cx="1575238" cy="827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F7A9FD3-6CED-5E12-7B45-9316794040F4}"/>
              </a:ext>
            </a:extLst>
          </p:cNvPr>
          <p:cNvPicPr>
            <a:picLocks noChangeAspect="1"/>
          </p:cNvPicPr>
          <p:nvPr/>
        </p:nvPicPr>
        <p:blipFill>
          <a:blip r:embed="rId7"/>
          <a:stretch>
            <a:fillRect/>
          </a:stretch>
        </p:blipFill>
        <p:spPr>
          <a:xfrm>
            <a:off x="10545815" y="4621896"/>
            <a:ext cx="1179786" cy="1179786"/>
          </a:xfrm>
          <a:prstGeom prst="rect">
            <a:avLst/>
          </a:prstGeom>
        </p:spPr>
      </p:pic>
      <p:pic>
        <p:nvPicPr>
          <p:cNvPr id="2062" name="Picture 14" descr="Rise of the machines: why coding is the skill you have to learn | New faces  of tech | The Guardian">
            <a:extLst>
              <a:ext uri="{FF2B5EF4-FFF2-40B4-BE49-F238E27FC236}">
                <a16:creationId xmlns:a16="http://schemas.microsoft.com/office/drawing/2014/main" id="{B1A8048F-8227-82D0-A91F-99DBBA1CC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94276" y="5905475"/>
            <a:ext cx="1168083" cy="70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38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7DA0B-D8B3-CDE4-7700-5A28D1D88088}"/>
              </a:ext>
            </a:extLst>
          </p:cNvPr>
          <p:cNvSpPr>
            <a:spLocks noGrp="1"/>
          </p:cNvSpPr>
          <p:nvPr>
            <p:ph type="title"/>
          </p:nvPr>
        </p:nvSpPr>
        <p:spPr/>
        <p:txBody>
          <a:bodyPr>
            <a:normAutofit/>
          </a:bodyPr>
          <a:lstStyle/>
          <a:p>
            <a:r>
              <a:rPr lang="lv-LV" dirty="0"/>
              <a:t>Google – Site registration and Analytics main tasks</a:t>
            </a:r>
            <a:endParaRPr lang="en-US" dirty="0"/>
          </a:p>
        </p:txBody>
      </p:sp>
      <p:graphicFrame>
        <p:nvGraphicFramePr>
          <p:cNvPr id="5" name="Content Placeholder 2">
            <a:extLst>
              <a:ext uri="{FF2B5EF4-FFF2-40B4-BE49-F238E27FC236}">
                <a16:creationId xmlns:a16="http://schemas.microsoft.com/office/drawing/2014/main" id="{B573F8C3-972F-7BDB-C761-F27A60C28DF5}"/>
              </a:ext>
            </a:extLst>
          </p:cNvPr>
          <p:cNvGraphicFramePr>
            <a:graphicFrameLocks noGrp="1"/>
          </p:cNvGraphicFramePr>
          <p:nvPr>
            <p:ph idx="1"/>
            <p:extLst>
              <p:ext uri="{D42A27DB-BD31-4B8C-83A1-F6EECF244321}">
                <p14:modId xmlns:p14="http://schemas.microsoft.com/office/powerpoint/2010/main" val="440644435"/>
              </p:ext>
            </p:extLst>
          </p:nvPr>
        </p:nvGraphicFramePr>
        <p:xfrm>
          <a:off x="838200" y="214153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6" name="Picture 4" descr="Google Canada">
            <a:extLst>
              <a:ext uri="{FF2B5EF4-FFF2-40B4-BE49-F238E27FC236}">
                <a16:creationId xmlns:a16="http://schemas.microsoft.com/office/drawing/2014/main" id="{265C601D-423D-5A7E-2F9B-35E8588A2F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8331" y="1274679"/>
            <a:ext cx="1523508" cy="1523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17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4D3E2-6C52-934B-86A8-545E315F021E}"/>
              </a:ext>
            </a:extLst>
          </p:cNvPr>
          <p:cNvSpPr>
            <a:spLocks noGrp="1"/>
          </p:cNvSpPr>
          <p:nvPr>
            <p:ph type="title"/>
          </p:nvPr>
        </p:nvSpPr>
        <p:spPr/>
        <p:txBody>
          <a:bodyPr/>
          <a:lstStyle/>
          <a:p>
            <a:r>
              <a:rPr lang="lv-LV" dirty="0"/>
              <a:t>2. Other slides .......Raimonds</a:t>
            </a:r>
            <a:endParaRPr lang="en-US" dirty="0"/>
          </a:p>
        </p:txBody>
      </p:sp>
      <p:sp>
        <p:nvSpPr>
          <p:cNvPr id="3" name="Content Placeholder 2">
            <a:extLst>
              <a:ext uri="{FF2B5EF4-FFF2-40B4-BE49-F238E27FC236}">
                <a16:creationId xmlns:a16="http://schemas.microsoft.com/office/drawing/2014/main" id="{8A31DF19-2559-3BC0-BC17-2540C473973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45376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2868</TotalTime>
  <Words>1766</Words>
  <Application>Microsoft Office PowerPoint</Application>
  <PresentationFormat>Widescreen</PresentationFormat>
  <Paragraphs>195</Paragraphs>
  <Slides>30</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Aptos</vt:lpstr>
      <vt:lpstr>Aptos Display</vt:lpstr>
      <vt:lpstr>Arial</vt:lpstr>
      <vt:lpstr>Open Sans</vt:lpstr>
      <vt:lpstr>Office Theme</vt:lpstr>
      <vt:lpstr>Beauty saloon</vt:lpstr>
      <vt:lpstr>Strategy</vt:lpstr>
      <vt:lpstr>1. Website Development </vt:lpstr>
      <vt:lpstr>Sitemap structure</vt:lpstr>
      <vt:lpstr>User-Friendly Design on all devices</vt:lpstr>
      <vt:lpstr>User-Friendly Design – Call To Action for booking</vt:lpstr>
      <vt:lpstr>Site Development – used tools</vt:lpstr>
      <vt:lpstr>Google – Site registration and Analytics main tasks</vt:lpstr>
      <vt:lpstr>2. Other slides .......Raimonds</vt:lpstr>
      <vt:lpstr>3. Paid Advertisements</vt:lpstr>
      <vt:lpstr>Ad creation(example)</vt:lpstr>
      <vt:lpstr>Targeting</vt:lpstr>
      <vt:lpstr>Our audience.</vt:lpstr>
      <vt:lpstr>Trends</vt:lpstr>
      <vt:lpstr>Tracking and Analytics</vt:lpstr>
      <vt:lpstr>4. Social Media Marketing</vt:lpstr>
      <vt:lpstr>A/B Testing requirements </vt:lpstr>
      <vt:lpstr>Beauty products purchases in social networks</vt:lpstr>
      <vt:lpstr>Content calendar</vt:lpstr>
      <vt:lpstr>Engagement strategy</vt:lpstr>
      <vt:lpstr>Influencer Partnerships</vt:lpstr>
      <vt:lpstr>Analytics tools for TikTok. Sprout social.</vt:lpstr>
      <vt:lpstr>Analytics tools for TikTok. Socialinsider. </vt:lpstr>
      <vt:lpstr>Analytics tools for TikTok. Keyhole. </vt:lpstr>
      <vt:lpstr>Analytics tools for Instagram. SocialBook.</vt:lpstr>
      <vt:lpstr>Analytics tools for Facebook. Quintly. </vt:lpstr>
      <vt:lpstr>Analytics tools for TikTok. YouTube Analytics Studio.</vt:lpstr>
      <vt:lpstr>5. Other slides .......Raimonds, Jurijs</vt:lpstr>
      <vt:lpstr>6. Email Marketing </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 Peskops</dc:creator>
  <cp:lastModifiedBy>Maris Peskops</cp:lastModifiedBy>
  <cp:revision>18</cp:revision>
  <dcterms:created xsi:type="dcterms:W3CDTF">2024-05-25T19:05:57Z</dcterms:created>
  <dcterms:modified xsi:type="dcterms:W3CDTF">2024-05-28T16:48:48Z</dcterms:modified>
</cp:coreProperties>
</file>